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2" r:id="rId3"/>
    <p:sldId id="256" r:id="rId4"/>
    <p:sldId id="319" r:id="rId5"/>
    <p:sldId id="320" r:id="rId6"/>
    <p:sldId id="288" r:id="rId7"/>
    <p:sldId id="303" r:id="rId8"/>
    <p:sldId id="270" r:id="rId9"/>
    <p:sldId id="271" r:id="rId10"/>
    <p:sldId id="289" r:id="rId11"/>
    <p:sldId id="291" r:id="rId12"/>
    <p:sldId id="292" r:id="rId13"/>
    <p:sldId id="272" r:id="rId14"/>
    <p:sldId id="293" r:id="rId15"/>
    <p:sldId id="294" r:id="rId16"/>
    <p:sldId id="295" r:id="rId17"/>
    <p:sldId id="296" r:id="rId18"/>
    <p:sldId id="298" r:id="rId19"/>
    <p:sldId id="304" r:id="rId20"/>
    <p:sldId id="299" r:id="rId21"/>
    <p:sldId id="300" r:id="rId22"/>
    <p:sldId id="263" r:id="rId23"/>
  </p:sldIdLst>
  <p:sldSz cx="12192000" cy="6858000"/>
  <p:notesSz cx="6858000" cy="9144000"/>
  <p:embeddedFontLst>
    <p:embeddedFont>
      <p:font typeface="汉仪细等线简" panose="00020600040101010101" pitchFamily="49" charset="-122"/>
      <p:regular r:id="rId29"/>
    </p:embeddedFont>
    <p:embeddedFont>
      <p:font typeface="汉仪铁线黑-65简" panose="00020600040101010101" pitchFamily="18" charset="-122"/>
      <p:regular r:id="rId30"/>
    </p:embeddedFont>
    <p:embeddedFont>
      <p:font typeface="微软雅黑" panose="020B0503020204020204" charset="-122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C9CF"/>
    <a:srgbClr val="DEA185"/>
    <a:srgbClr val="FFF8F0"/>
    <a:srgbClr val="EEC8BD"/>
    <a:srgbClr val="DE9870"/>
    <a:srgbClr val="DCE9E5"/>
    <a:srgbClr val="F2F2F2"/>
    <a:srgbClr val="FFF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76" y="68"/>
      </p:cViewPr>
      <p:guideLst>
        <p:guide orient="horz" pos="2160"/>
        <p:guide pos="38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44.xml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细等线简" panose="00020600040101010101" pitchFamily="49" charset="-122"/>
              <a:ea typeface="汉仪细等线简" panose="0002060004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细等线简" panose="00020600040101010101" pitchFamily="49" charset="-122"/>
              </a:rPr>
            </a:fld>
            <a:endParaRPr lang="zh-CN" altLang="en-US">
              <a:latin typeface="汉仪细等线简" panose="00020600040101010101" pitchFamily="49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细等线简" panose="00020600040101010101" pitchFamily="49" charset="-122"/>
              <a:ea typeface="汉仪细等线简" panose="0002060004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细等线简" panose="00020600040101010101" pitchFamily="49" charset="-122"/>
              </a:rPr>
            </a:fld>
            <a:endParaRPr lang="zh-CN" altLang="en-US">
              <a:latin typeface="汉仪细等线简" panose="0002060004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8902.5 1755,'-15'0,"15"15,0 0,0 0,0 0,0 0,0 0,0 0,0 0,0 0,0 0,0 0,0 0,0 0,0 15,0-15,0 0,0 0,0 0,0 0,0 0,0 0,15-15,0 15,0 0,-15 0,0 15,15-30,-15 15,0 0,0 0,15 0,0-15,-15 15,0 0,15-15,-15 15,15-15,-15 15,15-15,0 15,0-15,0 0,0 0,0 0,0 0,0 15,0-15,0 0,0 0,0 0,0 0,0 0,0 0,0 0,0 0,0 0,0 0,0 0,0 0,0 0,15 0,-15 0,0 0,0 0,0 0,15 0,-15 0,0 0,0 0,0 0,0 0,0 0,0 0,0 0,0 0,15 0,-15 0,0 0,0 0,0 0,0 0,0 0,0 0,0 0,0 0,0 0,0 0,0 0,0 0,0 0,0 0,15 0,-15 0,0 0,0 0,0 0,15 0,-15 0,0 0,15 0,-15 0,0 0,15 0,-15 0,0 0,0 0,0 0,0 0,15 0,-15 0,0 0,0 0,0 0,15 0,-15 0,0 0,0 0,0 0,15 0,-15 0,0 0,0 0,0 0,0 0,0 0,0 0,0 0,0 0,15 0,-15 0,0 0,0 0,15 0,-15 0,0 0,0 0,0 0,0 0,0 0,15 0,-15 0,0 0,0 0,0 0,0 0,0 0,0 0,0 0,0 0,0 0,0 0,0 0,0-15,0 15,0 0,0-15,15 15,-15 0,0-15,-15 0,15 15,15 0,-30-15,0 0,15 15,0-15,-15 0,15 15,0 0,0 0,0-15,-15 0,15 15,-15-15,15 0,0 0,-15 0,0-15,0 15,0 0,0 0,0-15,15 30,-15-15,0 0,0 0,0 0,0 0,0 0,-15 15,15-30,-15 15,15 0,-15 0,0 0,15 0,0-15,0 15,0 0,-15 0,0 15,0 0,0 0,0 0,15-15,-15 15,0 0,0 0,0 0,0 0,0 0,0 0,-15 0,15 0,0 0,0 0,-15 0,15 0,0 0,0 0,0 0,0 0,-15 0,15 0,0 0,0 0,0 0,0 0,-15 0,15 0,0 0,0 0,0 0,0 0,0 0,0 0,0-15,0 15,0 0,0 0,0 0,0 0,0 0,0 0,0 0,0 0,0 0,-15 0,15 0,0 0,0 0,0 0,-15 0,15 0,0 0,0 0,0 0,-15 0,15 0,0 0,0 0,0 0,0 0,0 0,0 0,0-15,0 15,0 0,0 0,0 0,-15 0,15 0,0 0,0 0,0 0,0 0,-15 0,15 0,0 0,0 0,-15 0,15 0,0 0,0 0,0 0,-15 0,15 0,0 0,0 0,-15 0,15 0,0 0,0 0,0 0,-15 0,15 0,0 0,0 0,0 0,0 0,-15 0,15 0,0 0,0 0,-15 0,15 0,0 0,0 0,0 0,0 0,0 0,0 0,0 0,0 0,0 0,0 0,0 0,-15 0,15 0,0 0,0 0,0 15,15 0,-15-15,0 0,0 15,0-15,0 0,0 0,15 15,-15-15,0 0,0 0,15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4567.5 6330,'-15'0,"0"0,0 0,0 0,0 0,0 0,0 15,0 0,15 0,0 0,0 15,0-15,0 0,0 0,0 15,0-15,0 0,0 0,0 0,0 0,0 0,0 0,0 0,0 0,0 0,0 0,0 0,0 0,0 0,0 0,0 0,0 15,0-15,15 0,-15 0,0 0,15 0,-15 0,15-15,0 15,0-15,0 15,0-15,0 0,0 0,0 0,0 15,0-15,15 0,-15 0,0 0,0 0,0 0,0 0,0 0,0 0,0 15,-15 0,15-15,0 0,0 0,15 0,-15 0,0 0,0 0,0 0,0 0,0 0,0 0,0 0,0 0,0 0,15 0,-15 0,0 0,0 0,15 0,-15 0,0 0,0 0,15 0,-15 0,-15-15,15 15,0-15,0 15,15 0,-15 0,0 0,0 0,0 0,-15-15,15 15,0 0,0 0,0 0,0-15,0 15,0 0,0 0,15 0,-30-15,15 15,0 0,0 0,0 0,15 0,-15 0,0 0,0 0,0 0,0 0,0 0,0 0,0 0,-15-15,15 15,0 0,0 0,0-15,0 15,0-15,-15 0,15 15,0-15,0 0,-15 0,15 0,0 0,-15 0,0 0,0 0,15 15,-15-15,0 0,0 0,15 0,-15 0,0 0,0 0,0 0,0-15,0 15,0 0,0 0,0 0,0 0,0 0,0-15,-15 30,15-15,-15 15,0-15,15 0,-15 15,15-15,-15 15,0 0,0 0,0-15,0 15,0 0,0 0,15-15,-30 15,30-15,-15 15,0 0,0 0,0 0,0 0,15-15,-15 15,0 0,0 0,0 0,0 0,0 0,0 0,-15 0,15 0,15-15,-15 15,0 0,0 0,0 0,0 0,0 0,0 0,0 0,15-15,-15 15,0 0,0 0,-15 0,15 0,0 0,0 0,0 0,-15 0,15 0,0 0,0 0,-15 0,15 0,0 0,0 0,0 0,0 0,0 0,0 0,0 0,0 0,0 0,0 0,0 0,0 0,0 0,0 0,0 0,0 0,0 0,0 0,0 0,0 0,0 0,-15 0,15 0,0 0,0 0,0 0,-15 0,15 0,0 0,0 0,0 0,0 0,0 0,0 0,0 0,0 0,15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6547.5 6315,'0'-15,"-15"15,15-15,-15 15,0 0,0 0,-15 0,15 0,0 0,0 0,0 0,-15 0,15 0,0 0,0 0,0 0,-15 0,15 0,0 0,-15 0,30 15,0 0,-15-15,15 15,0 0,0 0,-15 0,15 15,0-15,-15-15,0 15,15 0,0 0,0 15,0-15,0 0,0 0,0 0,-15-15,15 15,0 0,0 0,0 0,0 0,0 0,0 0,0 0,0 0,0 0,0 0,0 0,15-15,0 0,-15 15,15-15,0 0,-15 15,0 0,15-15,0 15,0-15,-15 15,15-15,0 0,0 0,-15 15,15-15,-15 15,15-15,0 0,0 0,-15 15,15-15,0 0,0 15,0-15,0 0,0 0,0 0,0 0,0 15,-15 0,15-15,15 0,-15 15,0-15,0 0,0 0,0 0,0 0,15 0,-15 0,0 0,0 0,0 0,0 0,0 0,0 0,0 0,0 0,0 0,0 0,15 0,-15 0,0 0,0 0,0 0,15 0,-15 0,0 0,0 0,0 0,0 0,0 0,0 0,0 0,0 0,0 0,0 0,0 0,0 0,0 0,0 0,-15-15,15 15,0-15,15 15,-15 0,0 0,0 0,0 0,0 0,15 0,-15 0,0 0,0 0,0 0,0 0,0 0,0 0,0-15,0 15,-15-15,15 15,0 0,-15-15,0 0,15 0,-15 0,0 0,0 0,0 0,15 0,-15 0,15 15,-15-15,0 0,0 0,0 0,15 0,-15 0,0 0,0 0,0 0,0 0,0-15,0 15,0 0,0 0,0 0,0 0,0 0,0 0,0 0,-15 15,0 0,15-15,-15 15,15-15,-15 15,0 0,0 0,0 0,0 0,0 0,15-15,-15 0,0 15,0 0,0 0,15-15,-15 15,-15 0,15 0,0 0,15-15,-15 15,15-15,-15 15,0 0,0 0,0 0,0 0,0-15,-15 15,15 0,0 0,0-15,0 15,0 0,0 0,-15 0,30-15,-15 0,0 15,0 0,0 0,-15 0,15 0,0 0,0 0,0 0,0 0,15-15,-15 15,0 0,0 0,0 0,15-15,-15 15,0 0,0 0,0 0,15-15,-15 15,0 0,0 0,0 0,0 0,0 0,-15 0,15 0,0 0,0 0,0 0,-15 0,15 0,0 0,0 0,0 0,-15 0,15 0,0 0,15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6817.5 7140,'-15'-15,"0"15,0 0,0 0,0 0,0 0,0 0,0 0,0 0,0 0,0 0,0 0,0 0,0 0,0 0,0 0,0 0,0 0,0 0,15 15,-15-15,15 15,-15-15,15 15,-15-15,15 15,-15-15,15 15,0 0,0 0,-15-15,0 0,15 30,-15-30,15 15,0 0,-15 0,15 0,0 0,0 0,0 0,0 0,0 0,-15 0,15 0,0 0,0 0,0 0,0 0,0 0,0 0,0 0,0 0,0 0,0 0,0 15,15-15,0-15,0 15,0-15,-15 15,0 0,15-15,0 0,0 0,0 15,0 0,0-15,0 0,0 0,0 0,-15 15,30-15,-15 0,-15 15,15-15,0 0,0 0,0 0,0 0,0 0,0 0,0 0,0 0,15 0,-15 0,0 0,0 0,0 0,0 0,0 0,0 0,0 0,0 0,0 0,0 0,15 0,-15 0,0 0,0 0,0 0,0 0,0 0,0 0,0 0,0 0,0 0,0 0,0 0,0 0,15 0,-15 0,0 0,0 0,0 0,0 0,0 0,0 0,-15 15,15-15,0 0,0 0,0 0,15 0,-15 0,0 0,0 0,0 0,0 0,0 15,0-15,0 0,0 0,0 0,0 0,15 0,-15 0,-15 15,15 0,0-15,0 0,0 0,0 0,0 0,0 0,0 0,0 0,0 0,0 0,0 0,0 0,0 0,0 0,0 0,0 0,0 0,0 0,15 0,-15 0,0-15,-15 0,15 15,-15-30,0 15,15 15,-15-15,0 0,0 0,15 15,-15-30,0 15,0 0,0 0,0-15,0 15,0 0,0 0,0-15,0 15,0 0,0 0,0 0,0 0,0 0,0 0,0 0,0 0,0 0,0 0,0 0,0-15,0 15,0 0,0 0,0 0,-15 15,15-15,-15 15,15-15,-15 15,0-15,0 15,-15 0,15 0,0-15,15 0,-15 15,0 0,0 0,0 0,0 0,0 0,0 0,0 0,0 0,0 0,0 0,0 0,0 0,0 0,0 0,0 0,-15 0,15 0,0 0,0 0,0 0,15-15,-15 15,-15 0,15 0,0 0,0 0,-15 0,15 0,0-15,0 15,0 0,0 0,0 0,0 0,-15 0,15 0,0 0,0 0,0 0,0 0,0 0,0 0,0 0,0 0,0 0,0 0,0 0,0 0,0 0,0 0,0 0,0 0,0 0,0 0,0 0,-15 0,15 0,0 0,0 0,0 0,0 0,-15 0,15 0,0 0,0 0,0 0,0 0,0 0,0 0,15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7102.5 8010,'-30'0,"15"0,0 0,0-15,0 15,0 0,0 0,0 0,0 0,0-15,15 0,-15 15,0 0,0 0,0 0,0-15,0 15,0 0,0 0,15-15,-15 15,15-15,-15 15,0 0,0 0,0 0,0 0,0 0,0 0,-15 0,15 0,0 0,0 0,0 0,0 0,0 0,0 0,0 0,0 0,0 0,0 0,15 15,0 0,0 0,-15-15,15 15,0 15,0-15,0 0,-15-15,15 15,0 0,-15-15,0 15,15 0,0 15,0-15,0 0,0 0,0 0,0 0,0 15,-15-30,0 15,15 0,0 0,0 0,0 0,-15-15,15 15,0 0,0 0,0 0,0 0,0 0,0 0,0 0,0 0,0 0,0 0,0 0,15 0,0 0,0 0,0 0,0-15,-15 15,15-15,0 0,-15 15,15-15,0 0,0 15,-15 0,15-15,0 0,0 0,0 0,0 15,0-15,0 0,0 15,0-15,0 0,0 0,0 15,0-15,0 0,0 0,0 0,0 0,0 0,0 0,0 0,0 0,0 0,15 0,-15 0,0 0,15 0,-15 0,0 0,0 0,0 0,0 0,0 0,0 0,0 0,0 0,0 0,15 0,-15 0,0 0,0 0,15 0,-15 0,0 0,0 0,0 0,15 0,-15 0,0 0,0 0,0 0,0 0,0 0,0 0,0 0,0 0,0-15,0 15,0 0,-15-15,15 15,-15-15,15 15,-15-15,15 0,0 15,0-15,-15 0,15 15,-15-15,15 15,0 0,-15-15,15 0,0 15,-15-15,0 0,0 0,15 0,-15 0,15-15,0 30,-15-15,0 0,0 0,0 0,0-15,0 15,0 0,0 0,0 0,0 0,-15 0,15 0,-15 0,0 0,15 0,0 0,-15 15,15-15,0 0,-15 0,0 0,0 15,15-15,0 0,0 0,-15 0,0 15,-15-15,30 0,-15 15,0-15,0 15,0 0,-15 0,15 0,15-15,-15 15,0 0,0 0,0 0,-15 0,15 0,0 0,0 0,15-15,-15 15,0 0,0 0,0 0,0 0,0 0,0 0,-15 0,15 0,0 0,0 0,0 0,-15 0,15 0,0 0,0 0,0 0,0 0,0 0,0 0,0 0,0 0,0 0,15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6622.5 2835,'-15'0,"0"0,0 0,0 0,0 0,0 0,0 0,-15 0,15 0,0 0,0 0,0 0,-15 0,15 0,0 0,0 0,0 0,0 0,0 0,0 0,0 0,0 0,0 0,0 0,0 0,0 0,0 0,0 0,0 0,0 0,0 0,-15 0,15 0,0 0,0 0,0 0,0 0,0 0,-15 0,15 0,0 0,15 15,-15-15,15 15,-15-15,0 0,0 0,0 0,0 0,15 15,-15-15,0 15,0 0,15 0,0 0,0 0,0 15,0-15,-15 0,15 0,0 0,-15-15,15 15,0 0,-15-15,15 15,0 0,0 0,0 0,0 0,0 15,0-15,15-15,-15 15,15-15,-15 15,15 0,0-15,0 0,-15 15,15-15,0 0,-15 15,15-15,0 0,0 30,0-30,0 15,0-15,0 0,0 0,-15 15,15-15,0 0,-15 15,0 0,15-15,0 0,0 0,0 0,0 15,0-15,0 0,0 15,0-15,0 0,0 15,0-15,0 0,0 0,0 15,0-15,-15 15,15-15,15 0,-30 15,15-15,0 0,0 0,0 0,15 0,-15 0,-15 15,15 0,0-15,-15 15,15-15,0 0,0 0,0 0,0 0,0 15,0-15,0 0,15 0,-15 0,0 0,0 0,0 0,0 0,15 0,-15 0,0 0,0 0,0 0,15 0,-15 0,0 0,0 0,0 0,0 0,0 0,0 0,0 0,0 0,0 0,0 0,0 0,15 0,-15 0,0 0,0 0,15 0,-15 0,0 0,0 0,0 0,0 0,0 0,0-15,0 15,0 0,0 0,0 0,0 0,0 0,0 0,0 0,0 0,0 0,15 0,-15 0,0 0,0 0,0-15,0 0,15 15,-15 0,0 0,0 0,0 0,15 0,-15 0,0 0,0 0,0 0,15 0,-15-15,0 15,0 0,0 0,0 0,-15-15,15 15,0 0,-15-15,15 15,-15-15,15 15,0 0,0-15,-15 0,0 0,15 15,0 0,-15-15,15 15,0 0,-15-15,15 15,0-15,0 15,0-15,-15 0,15 15,0 0,0-15,-15 0,15 0,0 0,-15 0,0 0,0 0,0 0,0 0,0 0,0 0,0 0,0 0,0-15,0 15,0 0,0 0,0 0,-15 0,15 0,-15 15,0 0,0-15,0 0,15 0,-15 15,-15 0,30-15,-15 15,0 0,0-15,0 0,0 15,-15 0,30-15,-15 15,0 0,0 0,0 0,0 0,0-15,0 15,0 0,0 0,0 0,0 0,0 0,0 0,0 0,0 0,15-15,-15 0,0 15,0 0,0 0,0 0,-15 0,15 0,0 0,0 0,0 0,0 0,0 0,0 0,0 0,0 0,0 0,-15 0,15 0,0 0,0 0,0 0,-15 0,15 0,0 0,0 0,-15 0,15 0,0 0,0 0,0 0,0 0,0 0,0 0,0 0,0 0,15-15,-15 15,-15 0,15 0,0 0,0 0,0 0,0 0,0 0,15-15,-15 15,0 0,0 0,0 0,0 0,0 0,0 0,0 0,0 0,0 0,0 0,-15 0,15 0,0 0,0 0,0 0,0 0,0 0,0 0,0 0,0 0,15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9997.5 3810,'-15'0,"0"0,0 0,0 0,0 0,0 0,0 0,0 0,0 0,0 0,0 0,0 0,0 0,0 0,0 0,0 0,0 0,-15 0,15 0,0 0,0 0,-15 0,15 0,0 0,0 0,0 0,0 0,0 0,0 0,0 0,0 0,0 0,0 0,0 0,0 0,0 0,0 0,0 0,0 0,0 0,0 15,15 0,0 15,-15-15,0 0,15 0,0 0,-15 0,0 0,15 15,-15-30,15 15,0 0,-15 0,0-15,15 15,0 0,0 0,0 0,0 0,0 0,0 0,0 0,0 0,0 0,0 0,-15 0,0 0,15 0,0 0,0 0,0 0,0 0,-15-15,15 15,0 0,0 0,0 0,0 0,0 0,0 0,0 0,0 0,0 0,15-15,-15 15,15-15,-15 15,15 0,0-15,-15 15,0 0,15-15,15 15,-15-15,-15 15,15-15,0 0,0 0,-15 15,15-15,0 0,0 15,-15 0,15-15,0 0,0 0,0 0,0 0,0 0,0 0,0 0,0 0,0 0,0 0,0 0,0 0,0 0,0 0,0 0,0 0,0 0,0 0,15 0,-15 0,0 0,0 0,0 0,15 0,-15 0,0 0,0 0,15 0,-15 15,0-15,0 0,0 0,0 0,15 0,-15 0,0 0,0 0,-15 15,15-15,0 0,0 0,0 0,0 0,0 0,0 0,0 0,0 0,0 15,0-15,0 0,0 0,0 0,0 0,0 0,0 15,0-15,0 0,0 0,15 0,-15 0,0 0,0 0,0 0,0 0,0 0,0 0,0 0,0 0,15 0,-15 0,0 0,0 0,0 0,0 0,0 0,0 0,0 0,0 0,15 0,-15 0,0 0,15 0,-15 0,0 0,0 0,0 0,0 0,0 0,-15 15,15-15,0 0,0 0,0 0,0 0,15 0,-15 0,0 0,0 0,0 0,15 0,-15 0,0 0,0 0,0 0,0 0,15 0,-15 0,0 0,0 0,0 0,15 0,-15 0,0 0,0 0,0 0,0 0,-15-15,15 15,0 0,0 0,-15-15,15 15,0 0,0-15,0 15,15 0,-15 0,0 0,0 0,0-15,-15 0,15 15,-15-15,15 15,-15-15,15 15,-15-30,15 30,-15-15,0 0,0 0,0 0,15 0,-15 0,15 15,-15-15,0 0,0 0,15 15,0-15,-15 0,0 0,0-15,15 30,-15-15,15 15,-15-15,0 0,0 0,0 0,15 15,-15-30,0 15,0 0,0 0,0 0,15 0,-15 0,0 0,0 0,0 0,0 0,0 0,0-15,0 15,0 0,-30 15,15-15,0 15,15-15,-15 15,0 0,0-15,0 15,0 0,0 0,0 0,-15 0,15 0,0 0,0 0,0-15,0 15,0 0,15-15,-15 15,0 0,0 0,0 0,15-15,0 0,-15 15,0 0,15-15,-15 15,0-15,0 15,0 0,15-30,-15 30,0 0,0 0,0-15,0 0,0 15,0 0,0 0,0 0,0-15,15 0,-15 15,-15 0,15 0,0 0,0 0,0 0,0 0,0 0,0 0,0 0,0 0,0 0,0 0,0 0,0 0,0 0,0 0,0 0,0 0,15-15,-15 15,0 0,0 0,0 0,0 0,0 0,-15 0,15 0,0 0,0 0,0 0,0 0,0 0,15-15,-15 15,0 0,0 0,0 0,0 0,0 0,0 0,15-15,-15 15,-15 0,15 0,0 0,0 0,0 0,0 0,0 0,0 0,0 0,0 0,0 0,0 0,-15 0,15 0,0 0,0 0,0 0,0 0,0 0,0 0,0 0,0 0,0 0,0 0,0 0,0 0,0 0,0 0,0 0,0 0,0 0,15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6022.5 5400,'0'-15,"-15"0,0 15,0 0,0 0,-15 0,15 0,0 0,0 0,0 0,-15 0,15 0,0 0,0 0,0 0,0 0,0 0,-15 0,30-15,-15 15,0 0,-15 0,15 0,0 0,0 0,0 0,-15 0,15 0,0 0,0 0,0 0,0 0,-15 0,15 0,0 0,0 0,-15 0,15 0,0 0,0 0,0 0,0 0,-15 0,15 0,15 15,-15 0,0-15,0 0,0 0,0 0,0 15,0-15,0 0,0 0,0 0,0 15,0-15,15 15,-15 0,0-15,0 0,0 0,0 0,0 15,15 0,-15 0,15 0,0 0,0 0,-15-15,15 15,0 0,0 0,-15-15,15 30,0-15,0 0,0 0,0 0,-15 0,15 15,0-15,0 0,-15 0,0 0,15 0,0 15,0-15,0 0,0 0,0 15,0-15,0 0,0 0,15 0,0-15,0 15,15-15,-15 0,0 15,0 0,0-15,0 0,-15 15,30-15,-15 0,0 0,0 0,0 0,-15 15,30-15,-15 0,0 0,0 0,0 0,0 0,0 0,0 0,15 0,-15 0,0 0,0 0,0 0,0 15,0-15,0 0,15 0,-15 0,0 0,0 0,0 0,0 0,0 0,15 0,-15 0,0 0,0 0,0 0,0 0,0 0,0 0,0 0,0 0,0 0,0 0,0 0,15 0,-15 0,0 0,0 0,0 0,-15-15,15 0,0 15,0 0,0 0,0 0,0 0,0 0,0 0,15 0,-15 0,0 0,0 0,0 0,15 0,-15 0,0 0,0 0,15 0,-15 0,0 0,0-15,0 15,15 0,-15 0,0 0,0 0,0 0,0 0,0 0,0 0,0 0,0 0,0 0,15 0,-15 0,0 0,0 0,0 0,15 0,-15-15,0 15,0 0,15 0,-15 0,0 0,15 0,-15 0,0 0,0-15,15 15,-15 0,0 0,0 0,0 0,0-15,0 15,0 0,-15-15,15 15,15 0,-30-15,15 0,15 15,-15 0,0-15,0 15,0 0,0 0,0 0,-15-15,15 15,0 0,0-15,0 0,-15 0,15 15,-15-15,15 15,0 0,-15-15,15 0,-15 0,15 15,-15-30,0 15,0 0,0 0,0 0,0-15,0 15,0 0,-15 0,0 15,0-15,0 0,0 15,0 0,0 0,0-15,0 15,-15 0,15-15,0 15,0-15,0 15,0 0,0 0,0-15,0 0,0 15,0 0,0 0,0-15,0 15,0 0,-15-15,15 15,0-15,0 15,0 0,0 0,0 0,0 0,15-15,-15 0,0 0,-15 15,15 0,0 0,-15 0,15 0,0 0,0 0,0 0,0 0,0 0,0 0,0 0,0 0,0 0,-15 0,0 0,15 0,0 0,0 0,-15 0,15 0,0 0,0 0,0 0,0 0,0 0,0 0,0 0,-15-15,15 15,0 0,0 0,0 0,0 0,0 0,-15 0,30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12577.5 5430,'15'0,"0"0,0 0,0 0,0 0,-30 0,0 0,0 0,0 0,0 0,-15 0,15 0,0 0,0 0,0 0,-15 0,15 0,15-15,-15 15,0 0,0 0,-15 0,30-15,-15 15,0 0,0 0,0 0,0 0,0 0,0 0,0 0,0 0,0 0,0 0,0 0,0 0,0 0,0 0,0 0,0 0,0 0,0 15,0 0,15 0,0 0,-15-15,0 0,15 15,-15-15,15 15,-15-15,15 15,-15 0,0-15,15 15,-15-15,0 0,15 15,0 0,0 0,0 0,0 0,0 0,0 0,0 0,0 0,0 0,0 0,0 15,0-15,0 0,0 0,0 0,0 15,15-15,0-15,-15 15,15-15,-15 15,30 0,-15-15,0 0,0 0,0 0,0 15,0-15,0 0,0 0,0 15,0-15,0 0,0 15,0-15,0 0,-15 15,15-15,0 0,-15 15,15-15,0 0,0 0,0 15,-15 0,15-15,0 0,-15 15,15-15,0 0,0 0,0 0,0 0,-15 15,15-15,15 0,-15 0,0 15,0-15,0 0,0 0,15 15,-15-15,0 0,0 0,15 0,-15 0,0 0,0 0,0 0,0 0,0 0,0 0,0 0,0 0,0 0,0 0,0 0,0 0,0 0,0 0,0 0,0 0,0 0,15 0,-15 0,0 0,0 0,15 0,-15 0,0 0,0 0,15 0,-15 0,0 0,0 0,15 0,-15 0,0 0,0 0,0 0,15 0,-15 0,0 0,0 0,0 0,0 0,0 0,0 0,0 0,0 0,0 0,0 0,15 0,-15 0,0 0,0 0,0 0,0 0,0 0,15 0,-15 0,0 0,0 0,0 0,0 0,0 0,15 0,-30-15,15 15,0 0,0-15,0 15,0 0,0 0,0 0,-15-15,0 0,15 15,0 0,0 0,-15-15,15 15,0 0,-15-15,30 15,-30-30,15 30,0 0,-15-15,0 0,0 0,0 0,15 0,0 15,-15-30,15 30,-15-15,15 15,-15-15,0 0,0 0,0 0,0 0,0 0,0 0,0 0,0 0,0 0,-30 0,15 0,0 0,15 0,-15 15,15-15,-15 15,15-30,-15 30,0-15,0 0,0 0,15 0,-15 15,15-15,-15 15,15-15,-15 15,0-15,0 15,0 0,0 0,0-15,0 15,0 0,0 0,0 0,0 0,-15 0,15 0,0 0,0 0,0 0,-15 0,15 0,0 0,0 0,0-15,0 15,0 0,0 0,0 0,0 0,0 0,0 0,-15 0,15 0,0 0,0 0,0 0,0 0,0 0,0 0,0 0,0 0,0 0,0 0,0 0,0 0,0 0,-15 0,15 0,0 0,0 0,-15 0,0 0,15 0,0 0,0 0,0 0,-15 0,15 0,-15 0,15 0,0 0,0 0,0 0,0 0,0 0,-15 0,15 0,0 0,0 0,0 0,0 0,0 0,0 0,0 0,0 0,0 0,0 0,0 0,-15 0,15 0,0 0,15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14167.5 6330,'-15'0,"0"0,0 0,0 0,0 0,0 0,0 0,0 0,0 0,0 0,0 0,0 0,0 0,0 0,0 0,0 0,0 0,0 0,0 0,15 15,0 0,0 0,0 0,-15-15,15 15,0 0,0 0,0 0,0 0,0 0,0 0,0 15,0-15,0 0,0 0,0 0,0 0,0 0,0 0,0 0,0 0,0 0,0 0,30-15,0 15,-30 0,0 0,15 0,0-15,0 15,0 0,0-15,0 0,0 15,0 0,0-15,0 0,0 0,0 0,0 15,0-15,0 15,0-15,0 0,0 0,0 0,0 0,0 0,0 0,0 0,0 0,0 0,0 0,0 0,0 0,0 0,15 0,-15 0,0 0,0 0,0 0,0 0,0 0,0 0,0 0,0 0,0 0,15 0,-15 0,0 0,0 0,0 0,0 0,0 0,15 0,-15 0,0 0,0 0,15 0,-15 0,0 0,0 0,-15-15,15 15,0 0,0 0,0 0,15 0,-15 0,0 0,0 0,0 0,0 0,0 0,0 0,0 0,0 0,0 0,15 0,-15 0,0 0,0 0,15 0,-15 0,0 0,0 0,0 0,0 0,0 0,15 0,-15 0,15 0,-15 0,0 0,0 0,0 0,0 0,15 0,-15 0,0 0,0 0,0 0,0 0,0 0,0 0,0 0,0 0,0 0,0 0,15 0,-15 0,0 0,0 0,0 0,15 0,-15 0,0 0,0 0,0 0,15 0,-15 0,0 0,0 0,0 0,0-15,0 15,0 0,-15-15,15 15,0-15,0 15,-15-15,15 15,0-15,-15 0,15 15,-15-15,15 0,-15 0,0 0,0 0,0 0,0 0,0 0,0 0,15 15,-15-15,0 0,0 0,0 0,0 0,15 0,-15 0,0 0,0 0,0 0,0 0,0 0,0 0,-15 15,0-15,0 0,0 0,0 15,0 0,0-15,0 15,0 0,0 0,0 0,0-15,0 15,0 0,0-15,0 0,0 15,0 0,0 0,0 0,-15 0,15 0,0 0,0 0,-15 0,15 0,0 0,0 0,15-15,-15 15,0 0,0 0,0 0,0 0,0 0,0 0,0 0,0-15,0 15,0 0,0 0,0 0,-15 0,15 0,0 0,0 0,0 0,0 0,-15 0,15 0,0 0,0 0,0 0,0 0,0 0,0 0,0 0,0 0,0 0,0 0,0 0,0 0,0 0,0 0,0 0,0 0,0 0,0 0,0 0,0 0,0 0,0 0,0 0,-15 0,15 0,0 0,-15 0,15 0,0 0,0 0,0 0,0 0,0 0,0 0,0 0,0 0,0 0,0 0,0 0,-15 0,15 0,0 0,0 0,0 0,-15 0,15 0,0 0,0 0,0 0,-15 0,15 0,0 0,0 0,0 0,0 0,0 0,-15 0,15 0,0 0,0 0,0 0,0 0,-15 0,30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15622.5 7770,'30'0,"-15"0,0 0,0 0,0 0,15 0,-15 0,0 0,0 0,15 0,-15 0,0 0,0 0,0 0,0 0,15-15,-15 15,0 0,0 0,0 0,0 0,15 0,-15 0,0 0,0 0,15 0,-15 0,0 0,0 0,0 0,15 0,-15 0,0 0,0 0,0 0,15 0,-15 0,0 0,0 0,0 0,0 0,0 0,0 0,0 0,0 0,0 0,0 0,15 0,-15 0,0 0,0 0,0 0,15 0,-15 0,0 0,0 0,15 0,-15 0,0 0,0 0,0 0,0 0,0 0,0 0,0 0,0 0,0 0,0 0,0 0,15 0,-15 0,0 0,0-15,0 15,0 0,0 0,0 0,0 0,0 0,0 0,0-15,15 15,-15 0,-15-15,15 15,0 0,0 0,0 0,-15-15,0 0,15 15,0-15,0 0,0 0,-15 0,15 15,0-15,0 15,0 0,0-15,-15 0,0 0,15 0,-15 0,0 0,0 0,0 0,15 0,-15 0,0 0,0 0,0 0,0 0,0 0,0 0,0 0,0 0,0 0,0 0,-15 15,15-15,-15 15,15-15,-15 15,0 0,0-15,0 15,0 0,0-15,15 0,-15 15,0 0,0 0,0 0,0 0,15-15,-15 15,0 0,0 0,15-15,-15 15,0 0,0 0,0 0,0 0,15-15,-15 15,15-15,-15 15,0 0,0 0,0 0,0 0,0 0,0 0,0 0,0 0,0 0,0 0,0 0,0-15,-15 15,15 0,0 0,0 0,0 0,0 0,-15 0,15 0,0 0,0 0,0 0,-15 0,30-15,-15 15,0 0,0 0,0 0,-15 0,15 0,0 0,0 0,0 0,0 0,15-15,-15 0,0 15,0 0,0 0,0 0,0 0,0 0,-15 0,15 0,0 0,0 0,0 0,0 0,0 0,0 0,0 0,-75 0,75 0,0 0,0 0,-15 0,15 0,0 0,0 0,0 0,0 0,0 0,0 0,0 0,0 0,0 0,0 0,0 0,0 0,0 0,0 0,0 0,0 0,0 0,0 0,-15 0,15 0,0 0,0 0,0 0,0 0,-15 0,15 0,0 0,0 0,15 15,-30 0,15-15,0 15,0-15,0 15,0 0,0-15,0 0,0 0,15 15,-15 0,0-15,0 15,0-15,15 15,0 0,0 0,0 0,0 0,0 0,0 0,0 0,0 0,0 0,0 0,0 0,-15-15,15 15,-15-15,15 15,0 0,0 0,0 15,0-15,0 0,0 0,15-15,-15 15,15-15,-15 30,15-30,0 15,0 0,-15 0,15 0,0 0,0-15,0 15,-15 0,0 0,15-15,0 0,0 0,0 15,15-15,-30 15,15-15,0 15,-15 0,15-15,0 0,0 0,0 0,-15 15,30-15,-15 0,0 15,0-15,-15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15772.5 8175,'-30'0,"15"0,0 0,0 0,-15 0,15 0,0 0,0 0,-15 0,15 0,0 0,0 0,-15 0,15 0,0 0,0 0,-15 0,30 15,-15-15,0 0,0 0,0 0,0 15,15 0,-15-15,15 15,-15-15,0 0,0 15,15 0,0 0,0 0,0 0,-15-15,15 15,0 0,-15 0,0 0,15 0,0 0,0 0,0 0,0 15,-15-15,15 0,0 0,0 0,-15 0,15 0,15-15,-15 15,15-15,0 0,0 0,-15 15,30-15,-15 0,0 0,0 0,0 15,0 0,-15 0,15-15,-15 15,30-15,-15 0,-15 15,15-15,0 0,0 0,0 15,-15 0,15-15,0 0,-15 15,15-15,0 0,-15 15,15-15,0 0,0 0,0 0,0 0,0 0,0 0,-15 15,15 0,0-15,0 0,-15 15,15-15,15 0,-15 0,0 0,-15 15,15-15,0 0,0 0,15 0,-15 0,0 0,0 0,-15 15,15-15,0 0,15 0,-15 0,0 0,15 0,-15 0,0 0,0 0,0 0,15 0,-15 0,0 0,0 0,0 0,0 15,0-15,0 0,0 0,0 0,0 0,0 0,15 0,-15 0,-15-15,15 15,0 0,0 0,0 0,0 0,0 0,0 0,0 0,0 0,0 0,0 0,15 0,-15 0,0-15,0 15,0 0,0-15,0 0,0 15,0 0,0 0,0-15,0 15,0 0,-15-15,15 15,0 0,0 0,-15-15,15 15,-15-15,15 15,-15-15,15 15,0 0,-15-15,15 15,0-15,-15 0,30 15,-15 0,-15-15,30 0,-15 0,-15 0,0 0,0 0,0 0,0 0,0 0,0 0,0 0,0-15,0 15,0 0,0 0,0 0,0 0,-30 15,30-30,-15 30,15-15,0 0,0 0,-15 0,15 0,-15 0,0 15,15-15,0 0,-15 15,0 0,0 0,0-15,-15 15,15 0,15-15,-15 0,15 0,-15 15,0 0,0 0,0 0,0 0,0-15,0 15,0 0,0 0,0 0,0-15,0 15,0 0,0-15,0 15,-15 0,15 0,0 0,0 0,-15 0,15-15,0 0,0 15,-15 0,15 0,-15 0,15 0,0 0,0 0,0-15,0 15,0 0,0 0,0 0,0 0,0 0,0 0,0 0,0 0,0 0,-15 0,15 0,0 0,0 0,0 0,-15 0,15 0,0 0,0 0,-15 0,15 0,0 0,0 0,0 0,0 0,0 0,15 15,-15 0,0 0,0-15,0 0,15 15,0-15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9-21T17:18:19"/>
    </inkml:context>
    <inkml:brush xml:id="br0">
      <inkml:brushProperty name="width" value="0.09701" units="cm"/>
      <inkml:brushProperty name="height" value="0.09701" units="cm"/>
      <inkml:brushProperty name="color" value="#f80600"/>
      <inkml:brushProperty name="ignorePressure" value="0"/>
    </inkml:brush>
  </inkml:definitions>
  <inkml:trace contextRef="#ctx0" brushRef="#br0">13702.5 8805,'-15'0,"0"0,0 0,0 0,0 0,0 0,0 0,0 0,0 0,0 0,-15 0,15 0,0 0,0 0,0 0,0 0,-15 0,30 15,0 15,-15-15,0-15,15 15,0 0,0 0,0 0,0 0,0 0,0 0,0 0,0 15,0-15,0 0,0 0,0 0,0 0,0 0,0 0,0 0,0 0,0 15,0-15,0 15,0-15,0 0,0 15,0-15,0 0,0 0,0 0,0 0,0 0,0 0,0 0,0 0,0 0,0 0,0 0,0 0,0 0,0 0,0 0,0 0,0 0,0 15,0-15,0 0,0 0,0 0,0 0,0 0,0 0,0 0,0 0,0 15,0-15,0 0,0 15,0-15,0 0,0 15,0-15,0 0,0 0,0 0,15 0,-15 0,0 0,0 0,0 0,0 0,0 0,0 0,0 0,0 0,0 0,0 0,0 0,15-15,-15 15,0 0,15 0,0 0,0 0,-15 0,15-15,-15 15,15-15,0 0,0 15,0-15,0 0,-15 15,15 0,0 0,0-15,0 0,0 0,0 0,15 0,-30 15,15-15,0 0,0 0,15 0,-15 0,0 15,0-15,0 0,0 0,0 0,0 0,0 0,0 0,15 0,-15 0,0 0,0 0,0 0,15 0,-15 0,0 0,0 0,0 0,0 0,15 0,-15 0,15 0,-15 0,0 0,0 0,0 0,0 0,15 0,-15 0,0 0,0 0,0 0,0 0,0 0,0 0,15 0,-15 0,0 0,0 0,0 0,15 0,-15 0,0-15,0 15,0 0,0-15,0 0,0 15,-15-15,15 15,0 0,0 0,0 0,-15-15,30 15,-30-15,15 0,-15 0,15 15,-15-15,0 0,0 0,0 0,15 15,0-15,-15-15,0 15,0 0,0 0,0-15,0 15,0 0,0 0,0 0,0 0,0 0,0 0,0 0,0 0,0 0,0 0,0 0,0 0,0 0,0 0,0 0,0 0,0 0,0 0,0 0,-15 0,0 0,15 0,0 0,0 0,0 0,0 0,0 0,0 0,0 0,0 0,0 0,0 0,0 0,0 0,0 0,0 0,0 0,0 0,0 0,0 0,0 0,0-15,0 15,0 0,0 0,0 0,0 0,0 0,0 0,0 0,0 0,0 0,0 0,0-15,0 15,0 0,0 0,0 0,0-15,0 15,0 0,0 0,0 0,15 15,0-15,-15 0,0 0,0 0,0 0,0 0,0 0,0 0,15 15,-15-15,0-15,0 15,-15 0,0 0,0 15,0 0,15-15,-15 15,0-15,0 15,0 0,0 0,0 0,0-15,15 0,-15 15,0 0,0 0,0 0,0-15,15 0,-15 15,0 0,0 0,0 0,0 0,15-15,-15 15,0 0,0 0,0 0,-15 0,15 0,0 0,0 0,0 0,0 0,0 0,-15 0,15 0,0 0,0 0,0 0,0 0,0 0,0 0,0 0,0 0,0 0,0 0,0 0,-15 0,15 0,0 0,0 0,0 0,-15 0,15 0,0 0,0 0,-15 0,15 0,15 15,-15 0,0-15,0 0,-15 0,15 0,0 0,0 0,0 0,15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细等线简" panose="00020600040101010101" pitchFamily="49" charset="-122"/>
                <a:ea typeface="汉仪细等线简" panose="0002060004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细等线简" panose="00020600040101010101" pitchFamily="49" charset="-122"/>
                <a:ea typeface="汉仪细等线简" panose="00020600040101010101" pitchFamily="49" charset="-122"/>
              </a:defRPr>
            </a:lvl1pPr>
          </a:lstStyle>
          <a:p>
            <a:fld id="{5F362700-B9F8-4205-A5A9-6209C93732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细等线简" panose="00020600040101010101" pitchFamily="49" charset="-122"/>
                <a:ea typeface="汉仪细等线简" panose="0002060004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细等线简" panose="00020600040101010101" pitchFamily="49" charset="-122"/>
                <a:ea typeface="汉仪细等线简" panose="00020600040101010101" pitchFamily="49" charset="-122"/>
              </a:defRPr>
            </a:lvl1pPr>
          </a:lstStyle>
          <a:p>
            <a:fld id="{A13C061B-0BA2-4575-B5FC-15867CA154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细等线简" panose="00020600040101010101" pitchFamily="49" charset="-122"/>
        <a:ea typeface="汉仪细等线简" panose="0002060004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细等线简" panose="00020600040101010101" pitchFamily="49" charset="-122"/>
        <a:ea typeface="汉仪细等线简" panose="0002060004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细等线简" panose="00020600040101010101" pitchFamily="49" charset="-122"/>
        <a:ea typeface="汉仪细等线简" panose="0002060004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细等线简" panose="00020600040101010101" pitchFamily="49" charset="-122"/>
        <a:ea typeface="汉仪细等线简" panose="0002060004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细等线简" panose="00020600040101010101" pitchFamily="49" charset="-122"/>
        <a:ea typeface="汉仪细等线简" panose="0002060004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细等线简" panose="0002060004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细等线简" panose="0002060004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细等线简" panose="0002060004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细等线简" panose="00020600040101010101" pitchFamily="49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细等线简" panose="00020600040101010101" pitchFamily="49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细等线简" panose="00020600040101010101" pitchFamily="49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细等线简" panose="00020600040101010101" pitchFamily="49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细等线简" panose="00020600040101010101" pitchFamily="49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细等线简" panose="00020600040101010101" pitchFamily="49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tags" Target="../tags/tag2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tags" Target="../tags/tag23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24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tags" Target="../tags/tag25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tags" Target="../tags/tag26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27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image" Target="../media/image3.jpeg"/><Relationship Id="rId3" Type="http://schemas.openxmlformats.org/officeDocument/2006/relationships/tags" Target="../tags/tag29.xml"/><Relationship Id="rId2" Type="http://schemas.openxmlformats.org/officeDocument/2006/relationships/image" Target="../media/image2.jpeg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tags" Target="../tags/tag34.xml"/><Relationship Id="rId4" Type="http://schemas.openxmlformats.org/officeDocument/2006/relationships/image" Target="../media/image3.jpeg"/><Relationship Id="rId3" Type="http://schemas.openxmlformats.org/officeDocument/2006/relationships/tags" Target="../tags/tag33.xml"/><Relationship Id="rId2" Type="http://schemas.openxmlformats.org/officeDocument/2006/relationships/image" Target="../media/image2.jpeg"/><Relationship Id="rId1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41.png"/><Relationship Id="rId5" Type="http://schemas.openxmlformats.org/officeDocument/2006/relationships/tags" Target="../tags/tag37.xml"/><Relationship Id="rId4" Type="http://schemas.openxmlformats.org/officeDocument/2006/relationships/image" Target="../media/image3.jpeg"/><Relationship Id="rId3" Type="http://schemas.openxmlformats.org/officeDocument/2006/relationships/tags" Target="../tags/tag36.xml"/><Relationship Id="rId2" Type="http://schemas.openxmlformats.org/officeDocument/2006/relationships/image" Target="../media/image2.jpeg"/><Relationship Id="rId1" Type="http://schemas.openxmlformats.org/officeDocument/2006/relationships/tags" Target="../tags/tag3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tags" Target="../tags/tag40.xml"/><Relationship Id="rId4" Type="http://schemas.openxmlformats.org/officeDocument/2006/relationships/image" Target="../media/image3.jpeg"/><Relationship Id="rId3" Type="http://schemas.openxmlformats.org/officeDocument/2006/relationships/tags" Target="../tags/tag39.xml"/><Relationship Id="rId2" Type="http://schemas.openxmlformats.org/officeDocument/2006/relationships/image" Target="../media/image2.jpeg"/><Relationship Id="rId1" Type="http://schemas.openxmlformats.org/officeDocument/2006/relationships/tags" Target="../tags/tag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3.xml"/><Relationship Id="rId4" Type="http://schemas.openxmlformats.org/officeDocument/2006/relationships/image" Target="../media/image3.jpeg"/><Relationship Id="rId3" Type="http://schemas.openxmlformats.org/officeDocument/2006/relationships/tags" Target="../tags/tag42.xml"/><Relationship Id="rId2" Type="http://schemas.openxmlformats.org/officeDocument/2006/relationships/image" Target="../media/image2.jpeg"/><Relationship Id="rId1" Type="http://schemas.openxmlformats.org/officeDocument/2006/relationships/tags" Target="../tags/tag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.jpeg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tags" Target="../tags/tag7.xml"/><Relationship Id="rId4" Type="http://schemas.openxmlformats.org/officeDocument/2006/relationships/image" Target="../media/image3.jpeg"/><Relationship Id="rId3" Type="http://schemas.openxmlformats.org/officeDocument/2006/relationships/tags" Target="../tags/tag6.xml"/><Relationship Id="rId2" Type="http://schemas.openxmlformats.org/officeDocument/2006/relationships/image" Target="../media/image2.jpe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tags" Target="../tags/tag11.xml"/><Relationship Id="rId4" Type="http://schemas.openxmlformats.org/officeDocument/2006/relationships/image" Target="../media/image3.jpeg"/><Relationship Id="rId3" Type="http://schemas.openxmlformats.org/officeDocument/2006/relationships/tags" Target="../tags/tag10.xml"/><Relationship Id="rId2" Type="http://schemas.openxmlformats.org/officeDocument/2006/relationships/image" Target="../media/image2.jpeg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customXml" Target="../ink/ink1.xml"/><Relationship Id="rId7" Type="http://schemas.openxmlformats.org/officeDocument/2006/relationships/image" Target="../media/image8.png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../media/image3.jpeg"/><Relationship Id="rId34" Type="http://schemas.openxmlformats.org/officeDocument/2006/relationships/slideLayout" Target="../slideLayouts/slideLayout1.xml"/><Relationship Id="rId33" Type="http://schemas.openxmlformats.org/officeDocument/2006/relationships/image" Target="../media/image21.png"/><Relationship Id="rId32" Type="http://schemas.openxmlformats.org/officeDocument/2006/relationships/customXml" Target="../ink/ink13.xml"/><Relationship Id="rId31" Type="http://schemas.openxmlformats.org/officeDocument/2006/relationships/image" Target="../media/image20.png"/><Relationship Id="rId30" Type="http://schemas.openxmlformats.org/officeDocument/2006/relationships/customXml" Target="../ink/ink12.xml"/><Relationship Id="rId3" Type="http://schemas.openxmlformats.org/officeDocument/2006/relationships/tags" Target="../tags/tag14.xml"/><Relationship Id="rId29" Type="http://schemas.openxmlformats.org/officeDocument/2006/relationships/image" Target="../media/image19.png"/><Relationship Id="rId28" Type="http://schemas.openxmlformats.org/officeDocument/2006/relationships/customXml" Target="../ink/ink11.xml"/><Relationship Id="rId27" Type="http://schemas.openxmlformats.org/officeDocument/2006/relationships/image" Target="../media/image18.png"/><Relationship Id="rId26" Type="http://schemas.openxmlformats.org/officeDocument/2006/relationships/customXml" Target="../ink/ink10.xml"/><Relationship Id="rId25" Type="http://schemas.openxmlformats.org/officeDocument/2006/relationships/image" Target="../media/image17.png"/><Relationship Id="rId24" Type="http://schemas.openxmlformats.org/officeDocument/2006/relationships/customXml" Target="../ink/ink9.xml"/><Relationship Id="rId23" Type="http://schemas.openxmlformats.org/officeDocument/2006/relationships/image" Target="../media/image16.png"/><Relationship Id="rId22" Type="http://schemas.openxmlformats.org/officeDocument/2006/relationships/customXml" Target="../ink/ink8.xml"/><Relationship Id="rId21" Type="http://schemas.openxmlformats.org/officeDocument/2006/relationships/image" Target="../media/image15.png"/><Relationship Id="rId20" Type="http://schemas.openxmlformats.org/officeDocument/2006/relationships/customXml" Target="../ink/ink7.xml"/><Relationship Id="rId2" Type="http://schemas.openxmlformats.org/officeDocument/2006/relationships/image" Target="../media/image2.jpeg"/><Relationship Id="rId19" Type="http://schemas.openxmlformats.org/officeDocument/2006/relationships/image" Target="../media/image14.png"/><Relationship Id="rId18" Type="http://schemas.openxmlformats.org/officeDocument/2006/relationships/customXml" Target="../ink/ink6.xml"/><Relationship Id="rId17" Type="http://schemas.openxmlformats.org/officeDocument/2006/relationships/image" Target="../media/image13.png"/><Relationship Id="rId16" Type="http://schemas.openxmlformats.org/officeDocument/2006/relationships/customXml" Target="../ink/ink5.xml"/><Relationship Id="rId15" Type="http://schemas.openxmlformats.org/officeDocument/2006/relationships/image" Target="../media/image12.png"/><Relationship Id="rId14" Type="http://schemas.openxmlformats.org/officeDocument/2006/relationships/customXml" Target="../ink/ink4.xml"/><Relationship Id="rId13" Type="http://schemas.openxmlformats.org/officeDocument/2006/relationships/image" Target="../media/image11.png"/><Relationship Id="rId12" Type="http://schemas.openxmlformats.org/officeDocument/2006/relationships/customXml" Target="../ink/ink3.xml"/><Relationship Id="rId11" Type="http://schemas.openxmlformats.org/officeDocument/2006/relationships/image" Target="../media/image10.png"/><Relationship Id="rId10" Type="http://schemas.openxmlformats.org/officeDocument/2006/relationships/customXml" Target="../ink/ink2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tags" Target="../tags/tag19.xml"/><Relationship Id="rId4" Type="http://schemas.openxmlformats.org/officeDocument/2006/relationships/image" Target="../media/image3.jpeg"/><Relationship Id="rId3" Type="http://schemas.openxmlformats.org/officeDocument/2006/relationships/tags" Target="../tags/tag18.xml"/><Relationship Id="rId2" Type="http://schemas.openxmlformats.org/officeDocument/2006/relationships/image" Target="../media/image2.jpeg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20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Relationship Id="rId3" Type="http://schemas.openxmlformats.org/officeDocument/2006/relationships/tags" Target="../tags/tag2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74694" y="1711464"/>
            <a:ext cx="384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HELLO SPRING</a:t>
            </a:r>
            <a:endParaRPr lang="zh-CN" altLang="en-US" sz="24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081073" y="4993447"/>
            <a:ext cx="2036845" cy="359821"/>
          </a:xfrm>
          <a:prstGeom prst="roundRect">
            <a:avLst>
              <a:gd name="adj" fmla="val 50000"/>
            </a:avLst>
          </a:prstGeom>
          <a:solidFill>
            <a:srgbClr val="DE987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E9870"/>
              </a:solidFill>
              <a:effectLst/>
              <a:uLnTx/>
              <a:uFillTx/>
              <a:latin typeface="汉仪铁线黑-65简" panose="00020600040101010101" pitchFamily="18" charset="-122"/>
              <a:ea typeface="汉仪铁线黑-65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6117" y="5029124"/>
            <a:ext cx="15592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FFF8F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+mn-ea"/>
                <a:sym typeface="+mn-lt"/>
              </a:rPr>
              <a:t>LET’S START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FFF8F0"/>
              </a:solidFill>
              <a:effectLst/>
              <a:uLnTx/>
              <a:uFillTx/>
              <a:latin typeface="汉仪铁线黑-65简" panose="00020600040101010101" pitchFamily="18" charset="-122"/>
              <a:ea typeface="汉仪铁线黑-65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62530" y="2172970"/>
            <a:ext cx="72263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RL</a:t>
            </a:r>
            <a:r>
              <a:rPr lang="zh-CN" altLang="en-US" sz="66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基础</a:t>
            </a:r>
            <a:r>
              <a:rPr lang="en-US" altLang="zh-CN" sz="66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-</a:t>
            </a:r>
            <a:r>
              <a:rPr lang="zh-CN" altLang="en-US" sz="66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学习汇报</a:t>
            </a:r>
            <a:endParaRPr lang="zh-CN" altLang="en-US" sz="66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4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853122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5.1 MC-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basic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5" y="1038225"/>
            <a:ext cx="8542020" cy="5059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340" y="1099185"/>
            <a:ext cx="3871595" cy="35483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7164705" y="4710430"/>
            <a:ext cx="4406900" cy="1767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收获：</a:t>
            </a:r>
            <a:r>
              <a:rPr lang="en-US" altLang="zh-CN"/>
              <a:t>1</a:t>
            </a:r>
            <a:r>
              <a:rPr lang="zh-CN" altLang="en-US"/>
              <a:t>、用蒙特卡罗采样，来估计</a:t>
            </a:r>
            <a:r>
              <a:rPr lang="en-US" altLang="zh-CN"/>
              <a:t>state value/action value</a:t>
            </a:r>
            <a:r>
              <a:rPr lang="zh-CN" altLang="en-US"/>
              <a:t>，是接触的第一个</a:t>
            </a:r>
            <a:r>
              <a:rPr lang="en-US" altLang="zh-CN"/>
              <a:t>model free</a:t>
            </a:r>
            <a:r>
              <a:rPr lang="zh-CN" altLang="en-US"/>
              <a:t>的</a:t>
            </a:r>
            <a:r>
              <a:rPr lang="zh-CN" altLang="en-US"/>
              <a:t>算法。</a:t>
            </a:r>
            <a:endParaRPr lang="zh-CN" altLang="en-US"/>
          </a:p>
          <a:p>
            <a:pPr algn="ctr"/>
            <a:r>
              <a:rPr lang="en-US" altLang="zh-CN"/>
              <a:t>2</a:t>
            </a:r>
            <a:r>
              <a:rPr lang="zh-CN" altLang="en-US"/>
              <a:t>、使用采集的方式来近似价值，需要较高的精度（采集长度</a:t>
            </a:r>
            <a:r>
              <a:rPr lang="en-US" altLang="zh-CN"/>
              <a:t>or</a:t>
            </a:r>
            <a:r>
              <a:rPr lang="zh-CN" altLang="en-US"/>
              <a:t>采集</a:t>
            </a:r>
            <a:r>
              <a:rPr lang="zh-CN" altLang="en-US"/>
              <a:t>次数），不然容易跑不出</a:t>
            </a:r>
            <a:r>
              <a:rPr lang="zh-CN" altLang="en-US"/>
              <a:t>结果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4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1000188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5.2 MC-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exploring-starts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" y="1115695"/>
            <a:ext cx="9107805" cy="5086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975" y="964565"/>
            <a:ext cx="3194685" cy="421195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341235" y="4882515"/>
            <a:ext cx="4230370" cy="1595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收获：</a:t>
            </a:r>
            <a:r>
              <a:rPr lang="en-US" altLang="zh-CN"/>
              <a:t>exploring starts</a:t>
            </a:r>
            <a:r>
              <a:rPr lang="zh-CN" altLang="en-US"/>
              <a:t>是保证得到最优解的必要条件，只有所有的</a:t>
            </a:r>
            <a:r>
              <a:rPr lang="en-US" altLang="zh-CN"/>
              <a:t>state</a:t>
            </a:r>
            <a:r>
              <a:rPr lang="zh-CN" altLang="en-US"/>
              <a:t>都能访问并更新，才有机会找到最优解。（剪枝是用人为经验把非最优探索去掉）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1076896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5.3 MC-epsilon-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greedy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65" y="1134745"/>
            <a:ext cx="4824730" cy="4293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460" y="1134745"/>
            <a:ext cx="6145530" cy="3482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885" y="4958715"/>
            <a:ext cx="4510405" cy="189928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7146290" y="4710430"/>
            <a:ext cx="4502150" cy="1767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收获：</a:t>
            </a:r>
            <a:r>
              <a:rPr lang="en-US" altLang="zh-CN"/>
              <a:t>1</a:t>
            </a:r>
            <a:r>
              <a:rPr lang="zh-CN" altLang="en-US"/>
              <a:t>、第一次引入了随机性，在拥有随机性时，一个极长的轨迹即可满足</a:t>
            </a:r>
            <a:r>
              <a:rPr lang="en-US" altLang="zh-CN"/>
              <a:t>exploring starts</a:t>
            </a:r>
            <a:r>
              <a:rPr lang="zh-CN" altLang="en-US"/>
              <a:t>的</a:t>
            </a:r>
            <a:r>
              <a:rPr lang="zh-CN" altLang="en-US"/>
              <a:t>条件。</a:t>
            </a:r>
            <a:endParaRPr lang="zh-CN" altLang="en-US"/>
          </a:p>
          <a:p>
            <a:pPr algn="ctr"/>
            <a:r>
              <a:rPr lang="en-US" altLang="zh-CN"/>
              <a:t>2</a:t>
            </a:r>
            <a:r>
              <a:rPr lang="zh-CN" altLang="en-US"/>
              <a:t>、引入了随机探索的衡量因子：</a:t>
            </a:r>
            <a:r>
              <a:rPr lang="en-US" altLang="zh-CN"/>
              <a:t>epsilon-ε</a:t>
            </a:r>
            <a:r>
              <a:rPr lang="zh-CN" altLang="en-US"/>
              <a:t>，平衡探索和利用是强化学习一生的</a:t>
            </a:r>
            <a:r>
              <a:rPr lang="zh-CN" altLang="en-US"/>
              <a:t>课题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1076896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7.1 TD-with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state value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121525" y="4231005"/>
            <a:ext cx="4514850" cy="2562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收获：</a:t>
            </a:r>
            <a:r>
              <a:rPr lang="en-US" altLang="zh-CN"/>
              <a:t>1</a:t>
            </a:r>
            <a:r>
              <a:rPr lang="zh-CN" altLang="en-US"/>
              <a:t>、用</a:t>
            </a:r>
            <a:r>
              <a:rPr lang="en-US" altLang="zh-CN"/>
              <a:t>TD</a:t>
            </a:r>
            <a:r>
              <a:rPr lang="zh-CN" altLang="en-US"/>
              <a:t>的方法（把未来一步当作</a:t>
            </a:r>
            <a:r>
              <a:rPr lang="en-US" altLang="zh-CN"/>
              <a:t>ground truth</a:t>
            </a:r>
            <a:r>
              <a:rPr lang="zh-CN" altLang="en-US"/>
              <a:t>）去拟合</a:t>
            </a:r>
            <a:r>
              <a:rPr lang="en-US" altLang="zh-CN"/>
              <a:t>state value</a:t>
            </a:r>
            <a:r>
              <a:rPr lang="zh-CN" altLang="en-US"/>
              <a:t>。</a:t>
            </a:r>
            <a:endParaRPr lang="zh-CN" altLang="en-US"/>
          </a:p>
          <a:p>
            <a:pPr algn="ctr"/>
            <a:r>
              <a:rPr lang="en-US" altLang="zh-CN"/>
              <a:t>2</a:t>
            </a:r>
            <a:r>
              <a:rPr lang="zh-CN" altLang="en-US"/>
              <a:t>、奖励总是从后往前传递</a:t>
            </a:r>
            <a:r>
              <a:rPr lang="zh-CN" altLang="en-US"/>
              <a:t>的。</a:t>
            </a:r>
            <a:endParaRPr lang="zh-CN" altLang="en-US"/>
          </a:p>
          <a:p>
            <a:pPr algn="ctr"/>
            <a:r>
              <a:rPr lang="en-US" altLang="zh-CN"/>
              <a:t>3</a:t>
            </a:r>
            <a:r>
              <a:rPr lang="zh-CN" altLang="en-US"/>
              <a:t>、明细了</a:t>
            </a:r>
            <a:r>
              <a:rPr lang="en-US" altLang="zh-CN"/>
              <a:t>state value</a:t>
            </a:r>
            <a:r>
              <a:rPr lang="zh-CN" altLang="en-US"/>
              <a:t>更详尽的定义，</a:t>
            </a:r>
            <a:r>
              <a:rPr lang="en-US" altLang="zh-CN"/>
              <a:t>“</a:t>
            </a:r>
            <a:r>
              <a:rPr lang="zh-CN" altLang="en-US"/>
              <a:t>贝尔曼方程的解，不仅取决于</a:t>
            </a:r>
            <a:r>
              <a:rPr lang="en-US" altLang="zh-CN"/>
              <a:t>pi</a:t>
            </a:r>
            <a:r>
              <a:rPr lang="zh-CN" altLang="en-US"/>
              <a:t>，而且取决于智能体的初始位置</a:t>
            </a:r>
            <a:r>
              <a:rPr lang="en-US" altLang="zh-CN"/>
              <a:t>”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5" y="1032510"/>
            <a:ext cx="6123940" cy="4709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345" y="1032510"/>
            <a:ext cx="4492625" cy="313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1076896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7.2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SARSA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05" y="4883150"/>
            <a:ext cx="6676390" cy="687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05" y="1193800"/>
            <a:ext cx="6630035" cy="3341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520" y="542290"/>
            <a:ext cx="4276725" cy="39243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7121525" y="4231005"/>
            <a:ext cx="4514850" cy="2562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收获：</a:t>
            </a:r>
            <a:r>
              <a:rPr lang="en-US" altLang="zh-CN"/>
              <a:t>1</a:t>
            </a:r>
            <a:r>
              <a:rPr lang="zh-CN" altLang="en-US"/>
              <a:t>、大体依然是</a:t>
            </a:r>
            <a:r>
              <a:rPr lang="en-US" altLang="zh-CN"/>
              <a:t>policy evaluation</a:t>
            </a:r>
            <a:r>
              <a:rPr lang="zh-CN" altLang="en-US"/>
              <a:t>和</a:t>
            </a:r>
            <a:r>
              <a:rPr lang="en-US" altLang="zh-CN"/>
              <a:t>policy improvement</a:t>
            </a:r>
            <a:r>
              <a:rPr lang="zh-CN" altLang="en-US"/>
              <a:t>的</a:t>
            </a:r>
            <a:r>
              <a:rPr lang="zh-CN" altLang="en-US"/>
              <a:t>架构。</a:t>
            </a:r>
            <a:endParaRPr lang="zh-CN" altLang="en-US"/>
          </a:p>
          <a:p>
            <a:pPr algn="ctr"/>
            <a:r>
              <a:rPr lang="en-US" altLang="zh-CN"/>
              <a:t>2</a:t>
            </a:r>
            <a:r>
              <a:rPr lang="zh-CN" altLang="en-US"/>
              <a:t>、在用</a:t>
            </a:r>
            <a:r>
              <a:rPr lang="en-US" altLang="zh-CN"/>
              <a:t>TD</a:t>
            </a:r>
            <a:r>
              <a:rPr lang="zh-CN" altLang="en-US"/>
              <a:t>进行</a:t>
            </a:r>
            <a:r>
              <a:rPr lang="en-US" altLang="zh-CN"/>
              <a:t>action value</a:t>
            </a:r>
            <a:r>
              <a:rPr lang="zh-CN" altLang="en-US"/>
              <a:t>估计之后，使用</a:t>
            </a:r>
            <a:r>
              <a:rPr lang="en-US" altLang="zh-CN"/>
              <a:t>policy improvement</a:t>
            </a:r>
            <a:r>
              <a:rPr lang="zh-CN" altLang="en-US"/>
              <a:t>进行策略</a:t>
            </a:r>
            <a:r>
              <a:rPr lang="zh-CN" altLang="en-US"/>
              <a:t>提升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1076896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7.3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Q-learning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8865"/>
            <a:ext cx="7705090" cy="33915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995" y="859790"/>
            <a:ext cx="4104005" cy="323596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7121525" y="4231005"/>
            <a:ext cx="4514850" cy="2562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收获：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Q-learning</a:t>
            </a:r>
            <a:r>
              <a:rPr lang="zh-CN" altLang="en-US"/>
              <a:t>不强调探索了，用纯探索的</a:t>
            </a:r>
            <a:r>
              <a:rPr lang="en-US" altLang="zh-CN"/>
              <a:t>behavior policy</a:t>
            </a:r>
            <a:r>
              <a:rPr lang="zh-CN" altLang="en-US"/>
              <a:t>就可以让</a:t>
            </a:r>
            <a:r>
              <a:rPr lang="en-US" altLang="zh-CN"/>
              <a:t>Q-learning</a:t>
            </a:r>
            <a:r>
              <a:rPr lang="zh-CN" altLang="en-US"/>
              <a:t>得到比较不错的</a:t>
            </a:r>
            <a:r>
              <a:rPr lang="zh-CN" altLang="en-US"/>
              <a:t>性能。</a:t>
            </a:r>
            <a:endParaRPr lang="zh-CN" altLang="en-US"/>
          </a:p>
          <a:p>
            <a:pPr algn="ctr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Q-learning</a:t>
            </a:r>
            <a:r>
              <a:rPr lang="zh-CN" altLang="en-US"/>
              <a:t>也不强调策略提升了，因为它拟合的是贝尔曼最优方程。是一个全局性的</a:t>
            </a:r>
            <a:r>
              <a:rPr lang="zh-CN" altLang="en-US"/>
              <a:t>概念。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5"/>
            </p:custDataLst>
          </p:nvPr>
        </p:nvSpPr>
        <p:spPr>
          <a:xfrm>
            <a:off x="802005" y="282575"/>
            <a:ext cx="630936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8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DQN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0710" y="1146810"/>
            <a:ext cx="5995035" cy="323405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4894580" y="1395730"/>
            <a:ext cx="2216785" cy="294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7183755" y="866140"/>
            <a:ext cx="4847590" cy="1100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收获：</a:t>
            </a:r>
            <a:r>
              <a:rPr lang="en-US" altLang="zh-CN"/>
              <a:t>tabular-</a:t>
            </a:r>
            <a:r>
              <a:rPr lang="en-US"/>
              <a:t>TD</a:t>
            </a:r>
            <a:r>
              <a:rPr lang="zh-CN" altLang="en-US"/>
              <a:t>的方法解决贝尔曼方程</a:t>
            </a:r>
            <a:r>
              <a:rPr lang="en-US" altLang="zh-CN"/>
              <a:t>/</a:t>
            </a:r>
            <a:r>
              <a:rPr lang="zh-CN" altLang="en-US"/>
              <a:t>贝尔曼最优方程的</a:t>
            </a:r>
            <a:r>
              <a:rPr lang="zh-CN" altLang="en-US"/>
              <a:t>可行性</a:t>
            </a:r>
            <a:endParaRPr lang="zh-CN" altLang="en-US"/>
          </a:p>
        </p:txBody>
      </p:sp>
      <p:cxnSp>
        <p:nvCxnSpPr>
          <p:cNvPr id="11" name="直接箭头连接符 10"/>
          <p:cNvCxnSpPr>
            <a:endCxn id="12" idx="1"/>
          </p:cNvCxnSpPr>
          <p:nvPr/>
        </p:nvCxnSpPr>
        <p:spPr>
          <a:xfrm>
            <a:off x="5845810" y="2783205"/>
            <a:ext cx="1337945" cy="299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7183755" y="2213610"/>
            <a:ext cx="4847590" cy="1736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具体：使用经验池，把</a:t>
            </a:r>
            <a:r>
              <a:rPr lang="en-US" altLang="zh-CN"/>
              <a:t>tabular-TD</a:t>
            </a:r>
            <a:r>
              <a:rPr lang="zh-CN" altLang="en-US"/>
              <a:t>改造成使用经验池的</a:t>
            </a:r>
            <a:r>
              <a:rPr lang="zh-CN" altLang="en-US"/>
              <a:t>版本</a:t>
            </a:r>
            <a:endParaRPr lang="zh-CN" altLang="en-US"/>
          </a:p>
          <a:p>
            <a:pPr algn="ctr"/>
            <a:r>
              <a:rPr lang="zh-CN" altLang="en-US"/>
              <a:t>收获：明晰了所谓策略的本质，其实是指的使用这个策略所得到的</a:t>
            </a:r>
            <a:r>
              <a:rPr lang="en-US" altLang="zh-CN"/>
              <a:t>&lt;state,action,others&gt; </a:t>
            </a:r>
            <a:r>
              <a:rPr lang="zh-CN" altLang="en-US"/>
              <a:t>键值对的分布，并且该分布强相关于当前智能体所在的</a:t>
            </a:r>
            <a:r>
              <a:rPr lang="zh-CN" altLang="en-US"/>
              <a:t>初始位置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512435" y="3627755"/>
            <a:ext cx="1598930" cy="1255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7183755" y="4478655"/>
            <a:ext cx="4847590" cy="1736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具体：用神经网络把</a:t>
            </a:r>
            <a:r>
              <a:rPr lang="en-US" altLang="zh-CN"/>
              <a:t>tabular</a:t>
            </a:r>
            <a:r>
              <a:rPr lang="zh-CN" altLang="en-US"/>
              <a:t>给</a:t>
            </a:r>
            <a:r>
              <a:rPr lang="zh-CN" altLang="en-US"/>
              <a:t>替换了</a:t>
            </a:r>
            <a:endParaRPr lang="zh-CN" altLang="en-US"/>
          </a:p>
          <a:p>
            <a:pPr algn="ctr"/>
            <a:r>
              <a:rPr lang="zh-CN" altLang="en-US"/>
              <a:t>收获：在神经网络中，也可以拟合当前策略的贝尔曼方程以及全局贝尔曼最优方程；但是缺点是，</a:t>
            </a:r>
            <a:r>
              <a:rPr lang="zh-CN" altLang="en-US">
                <a:sym typeface="+mn-ea"/>
              </a:rPr>
              <a:t>在网格世界中，引入神经网络，泛化性极大，难以收敛到</a:t>
            </a:r>
            <a:r>
              <a:rPr lang="zh-CN" altLang="en-US">
                <a:sym typeface="+mn-ea"/>
              </a:rPr>
              <a:t>正确解</a:t>
            </a:r>
            <a:endParaRPr lang="zh-CN" altLang="en-US">
              <a:sym typeface="+mn-ea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999615" y="4348480"/>
            <a:ext cx="294005" cy="336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802005" y="4685030"/>
            <a:ext cx="4847590" cy="2231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具体：使用</a:t>
            </a:r>
            <a:r>
              <a:rPr lang="en-US" altLang="zh-CN"/>
              <a:t>DQN</a:t>
            </a:r>
            <a:r>
              <a:rPr lang="zh-CN" altLang="en-US"/>
              <a:t>去解决</a:t>
            </a:r>
            <a:r>
              <a:rPr lang="zh-CN" altLang="en-US"/>
              <a:t>实际问题</a:t>
            </a:r>
            <a:endParaRPr lang="zh-CN" altLang="en-US"/>
          </a:p>
          <a:p>
            <a:pPr algn="ctr"/>
            <a:r>
              <a:rPr lang="zh-CN" altLang="en-US"/>
              <a:t>缺点：</a:t>
            </a:r>
            <a:endParaRPr lang="zh-CN" altLang="en-US"/>
          </a:p>
          <a:p>
            <a:pPr algn="ctr"/>
            <a:r>
              <a:rPr lang="zh-CN" altLang="en-US"/>
              <a:t>收获：卡了我俩月，</a:t>
            </a:r>
            <a:r>
              <a:rPr lang="en-US" altLang="zh-CN"/>
              <a:t>1</a:t>
            </a:r>
            <a:r>
              <a:rPr lang="zh-CN" altLang="en-US"/>
              <a:t>、因为不熟悉</a:t>
            </a:r>
            <a:r>
              <a:rPr lang="en-US" altLang="zh-CN"/>
              <a:t>RL</a:t>
            </a:r>
            <a:r>
              <a:rPr lang="zh-CN" altLang="en-US"/>
              <a:t>，不清楚是哪部分出了问题，</a:t>
            </a:r>
            <a:r>
              <a:rPr lang="en-US" altLang="zh-CN"/>
              <a:t>2</a:t>
            </a:r>
            <a:r>
              <a:rPr lang="zh-CN" altLang="en-US"/>
              <a:t>、找到了泛化性太强的问题所在，但不会解决，</a:t>
            </a:r>
            <a:r>
              <a:rPr lang="en-US" altLang="zh-CN"/>
              <a:t>3</a:t>
            </a:r>
            <a:r>
              <a:rPr lang="zh-CN" altLang="en-US"/>
              <a:t>、找到了</a:t>
            </a:r>
            <a:r>
              <a:rPr lang="en-US" altLang="zh-CN"/>
              <a:t>hands on RL</a:t>
            </a:r>
            <a:r>
              <a:rPr lang="zh-CN" altLang="en-US"/>
              <a:t>的代码，并且把</a:t>
            </a:r>
            <a:r>
              <a:rPr lang="en-US" altLang="zh-CN"/>
              <a:t>state</a:t>
            </a:r>
            <a:r>
              <a:rPr lang="zh-CN" altLang="en-US"/>
              <a:t>从</a:t>
            </a:r>
            <a:r>
              <a:rPr lang="en-US" altLang="zh-CN"/>
              <a:t>(0~24)</a:t>
            </a:r>
            <a:r>
              <a:rPr lang="zh-CN" altLang="en-US"/>
              <a:t>改成了</a:t>
            </a:r>
            <a:r>
              <a:rPr lang="en-US" altLang="zh-CN"/>
              <a:t>(x,y)</a:t>
            </a:r>
            <a:r>
              <a:rPr lang="zh-CN" altLang="en-US"/>
              <a:t>坐标，</a:t>
            </a:r>
            <a:r>
              <a:rPr lang="en-US" altLang="zh-CN"/>
              <a:t>DQN</a:t>
            </a:r>
            <a:r>
              <a:rPr lang="zh-CN" altLang="en-US"/>
              <a:t>才</a:t>
            </a:r>
            <a:r>
              <a:rPr lang="en-US" altLang="zh-CN"/>
              <a:t>work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90805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5"/>
            </p:custDataLst>
          </p:nvPr>
        </p:nvSpPr>
        <p:spPr>
          <a:xfrm>
            <a:off x="802005" y="282575"/>
            <a:ext cx="1076896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9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Reinforce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r="40856"/>
          <a:stretch>
            <a:fillRect/>
          </a:stretch>
        </p:blipFill>
        <p:spPr>
          <a:xfrm>
            <a:off x="664845" y="1193800"/>
            <a:ext cx="5481320" cy="476250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5903595" y="2113915"/>
            <a:ext cx="1421765" cy="97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503795" y="798195"/>
            <a:ext cx="4514850" cy="4453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起因：</a:t>
            </a:r>
            <a:r>
              <a:rPr lang="en-US" altLang="zh-CN"/>
              <a:t>reinforce</a:t>
            </a:r>
            <a:r>
              <a:rPr lang="zh-CN" altLang="en-US"/>
              <a:t>算法一直效果</a:t>
            </a:r>
            <a:r>
              <a:rPr lang="zh-CN" altLang="en-US"/>
              <a:t>很差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过程：控制变量探究什么原因使得效果不好；</a:t>
            </a:r>
            <a:r>
              <a:rPr lang="en-US" altLang="zh-CN"/>
              <a:t>1</a:t>
            </a:r>
            <a:r>
              <a:rPr lang="zh-CN" altLang="en-US"/>
              <a:t>、把神经网络去掉，</a:t>
            </a:r>
            <a:r>
              <a:rPr lang="en-US" altLang="zh-CN"/>
              <a:t>2</a:t>
            </a:r>
            <a:r>
              <a:rPr lang="zh-CN" altLang="en-US"/>
              <a:t>、在</a:t>
            </a:r>
            <a:r>
              <a:rPr lang="en-US" altLang="zh-CN"/>
              <a:t>tabular</a:t>
            </a:r>
            <a:r>
              <a:rPr lang="zh-CN" altLang="en-US"/>
              <a:t>的版本下用</a:t>
            </a:r>
            <a:r>
              <a:rPr lang="en-US" altLang="zh-CN"/>
              <a:t>epsilon-greedy</a:t>
            </a:r>
            <a:r>
              <a:rPr lang="zh-CN" altLang="en-US"/>
              <a:t>来增加探索或者只用原来</a:t>
            </a:r>
            <a:r>
              <a:rPr lang="en-US" altLang="zh-CN"/>
              <a:t>reinforce</a:t>
            </a:r>
            <a:r>
              <a:rPr lang="zh-CN" altLang="en-US"/>
              <a:t>的探索，</a:t>
            </a:r>
            <a:r>
              <a:rPr lang="en-US" altLang="zh-CN"/>
              <a:t>3</a:t>
            </a:r>
            <a:r>
              <a:rPr lang="zh-CN" altLang="en-US"/>
              <a:t>、判断是否是</a:t>
            </a:r>
            <a:r>
              <a:rPr lang="en-US" altLang="zh-CN"/>
              <a:t>softmax</a:t>
            </a:r>
            <a:r>
              <a:rPr lang="zh-CN" altLang="en-US"/>
              <a:t>的问题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结论：在</a:t>
            </a:r>
            <a:r>
              <a:rPr lang="en-US" altLang="zh-CN"/>
              <a:t>tabular</a:t>
            </a:r>
            <a:r>
              <a:rPr lang="zh-CN" altLang="en-US"/>
              <a:t>下，上</a:t>
            </a:r>
            <a:r>
              <a:rPr lang="zh-CN" altLang="en-US"/>
              <a:t>述的所有测试，</a:t>
            </a:r>
            <a:r>
              <a:rPr lang="zh-CN" altLang="en-US"/>
              <a:t>均成功。</a:t>
            </a:r>
            <a:endParaRPr lang="zh-CN" altLang="en-US"/>
          </a:p>
          <a:p>
            <a:pPr algn="ctr"/>
            <a:r>
              <a:rPr lang="zh-CN" altLang="en-US"/>
              <a:t>而在</a:t>
            </a:r>
            <a:r>
              <a:rPr lang="en-US" altLang="zh-CN"/>
              <a:t>neural</a:t>
            </a:r>
            <a:r>
              <a:rPr lang="zh-CN" altLang="en-US"/>
              <a:t>，</a:t>
            </a:r>
            <a:r>
              <a:rPr lang="en-US" altLang="zh-CN"/>
              <a:t>5*5</a:t>
            </a:r>
            <a:r>
              <a:rPr lang="zh-CN" altLang="en-US"/>
              <a:t>的网格世界均失效了。超参数无论</a:t>
            </a:r>
            <a:r>
              <a:rPr lang="zh-CN" altLang="en-US"/>
              <a:t>怎么设置。</a:t>
            </a:r>
            <a:endParaRPr lang="zh-CN" altLang="en-US"/>
          </a:p>
          <a:p>
            <a:pPr algn="ctr"/>
            <a:r>
              <a:rPr lang="zh-CN" altLang="en-US"/>
              <a:t>然而并不是</a:t>
            </a:r>
            <a:r>
              <a:rPr lang="en-US" altLang="zh-CN"/>
              <a:t>reinforce</a:t>
            </a:r>
            <a:r>
              <a:rPr lang="zh-CN" altLang="en-US"/>
              <a:t>的锅，整个</a:t>
            </a:r>
            <a:r>
              <a:rPr lang="en-US" altLang="zh-CN"/>
              <a:t>PG</a:t>
            </a:r>
            <a:r>
              <a:rPr lang="zh-CN" altLang="en-US"/>
              <a:t>算法在</a:t>
            </a:r>
            <a:r>
              <a:rPr lang="en-US" altLang="zh-CN"/>
              <a:t>5*5</a:t>
            </a:r>
            <a:r>
              <a:rPr lang="zh-CN" altLang="en-US"/>
              <a:t>网格世界中效果都很糟糕。因为奇怪的</a:t>
            </a:r>
            <a:r>
              <a:rPr lang="zh-CN" altLang="en-US"/>
              <a:t>泛化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4177030" y="4173220"/>
            <a:ext cx="1981200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5845175" y="5430520"/>
            <a:ext cx="5801360" cy="1127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5*5</a:t>
            </a:r>
            <a:r>
              <a:rPr lang="zh-CN" altLang="en-US"/>
              <a:t>网格</a:t>
            </a:r>
            <a:r>
              <a:rPr lang="zh-CN" altLang="en-US"/>
              <a:t>世界，</a:t>
            </a:r>
            <a:r>
              <a:rPr lang="zh-CN"/>
              <a:t>在</a:t>
            </a:r>
            <a:r>
              <a:rPr lang="en-US" altLang="zh-CN"/>
              <a:t>tabular</a:t>
            </a:r>
            <a:r>
              <a:rPr lang="zh-CN" altLang="en-US"/>
              <a:t>的形式下尝试了</a:t>
            </a:r>
            <a:r>
              <a:rPr lang="en-US" altLang="zh-CN"/>
              <a:t>reinforce</a:t>
            </a:r>
            <a:r>
              <a:rPr lang="zh-CN" altLang="en-US"/>
              <a:t>，</a:t>
            </a:r>
            <a:r>
              <a:rPr lang="en-US" altLang="zh-CN"/>
              <a:t>AC</a:t>
            </a:r>
            <a:r>
              <a:rPr lang="zh-CN" altLang="en-US"/>
              <a:t>，</a:t>
            </a:r>
            <a:r>
              <a:rPr lang="en-US" altLang="zh-CN"/>
              <a:t>A2C</a:t>
            </a:r>
            <a:r>
              <a:rPr lang="zh-CN" altLang="en-US"/>
              <a:t>，效果均非常</a:t>
            </a:r>
            <a:r>
              <a:rPr lang="zh-CN" altLang="en-US"/>
              <a:t>好。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90805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5"/>
            </p:custDataLst>
          </p:nvPr>
        </p:nvSpPr>
        <p:spPr>
          <a:xfrm>
            <a:off x="802005" y="282575"/>
            <a:ext cx="1076896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9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Reinforce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r="40856"/>
          <a:stretch>
            <a:fillRect/>
          </a:stretch>
        </p:blipFill>
        <p:spPr>
          <a:xfrm>
            <a:off x="664845" y="1193800"/>
            <a:ext cx="5481320" cy="476250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5903595" y="2113915"/>
            <a:ext cx="1421765" cy="97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503795" y="798195"/>
            <a:ext cx="4514850" cy="4453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起因：</a:t>
            </a:r>
            <a:r>
              <a:rPr lang="en-US" altLang="zh-CN"/>
              <a:t>reinforce</a:t>
            </a:r>
            <a:r>
              <a:rPr lang="zh-CN" altLang="en-US"/>
              <a:t>算法一直效果</a:t>
            </a:r>
            <a:r>
              <a:rPr lang="zh-CN" altLang="en-US"/>
              <a:t>很差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过程：控制变量探究什么原因使得效果不好；</a:t>
            </a:r>
            <a:r>
              <a:rPr lang="en-US" altLang="zh-CN"/>
              <a:t>1</a:t>
            </a:r>
            <a:r>
              <a:rPr lang="zh-CN" altLang="en-US"/>
              <a:t>、把神经网络去掉，</a:t>
            </a:r>
            <a:r>
              <a:rPr lang="en-US" altLang="zh-CN"/>
              <a:t>2</a:t>
            </a:r>
            <a:r>
              <a:rPr lang="zh-CN" altLang="en-US"/>
              <a:t>、在</a:t>
            </a:r>
            <a:r>
              <a:rPr lang="en-US" altLang="zh-CN"/>
              <a:t>tabular</a:t>
            </a:r>
            <a:r>
              <a:rPr lang="zh-CN" altLang="en-US"/>
              <a:t>的版本下用</a:t>
            </a:r>
            <a:r>
              <a:rPr lang="en-US" altLang="zh-CN"/>
              <a:t>epsilon-greedy</a:t>
            </a:r>
            <a:r>
              <a:rPr lang="zh-CN" altLang="en-US"/>
              <a:t>来增加探索或者只用原来</a:t>
            </a:r>
            <a:r>
              <a:rPr lang="en-US" altLang="zh-CN"/>
              <a:t>reinforce</a:t>
            </a:r>
            <a:r>
              <a:rPr lang="zh-CN" altLang="en-US"/>
              <a:t>的探索，</a:t>
            </a:r>
            <a:r>
              <a:rPr lang="en-US" altLang="zh-CN"/>
              <a:t>3</a:t>
            </a:r>
            <a:r>
              <a:rPr lang="zh-CN" altLang="en-US"/>
              <a:t>、判断是否是</a:t>
            </a:r>
            <a:r>
              <a:rPr lang="en-US" altLang="zh-CN"/>
              <a:t>softmax</a:t>
            </a:r>
            <a:r>
              <a:rPr lang="zh-CN" altLang="en-US"/>
              <a:t>的问题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结论：在</a:t>
            </a:r>
            <a:r>
              <a:rPr lang="en-US" altLang="zh-CN"/>
              <a:t>tabular</a:t>
            </a:r>
            <a:r>
              <a:rPr lang="zh-CN" altLang="en-US"/>
              <a:t>下，上</a:t>
            </a:r>
            <a:r>
              <a:rPr lang="zh-CN" altLang="en-US"/>
              <a:t>述的所有测试，</a:t>
            </a:r>
            <a:r>
              <a:rPr lang="zh-CN" altLang="en-US"/>
              <a:t>均成功。</a:t>
            </a:r>
            <a:endParaRPr lang="zh-CN" altLang="en-US"/>
          </a:p>
          <a:p>
            <a:pPr algn="ctr"/>
            <a:r>
              <a:rPr lang="zh-CN" altLang="en-US"/>
              <a:t>而在</a:t>
            </a:r>
            <a:r>
              <a:rPr lang="en-US" altLang="zh-CN"/>
              <a:t>neural</a:t>
            </a:r>
            <a:r>
              <a:rPr lang="zh-CN" altLang="en-US"/>
              <a:t>，</a:t>
            </a:r>
            <a:r>
              <a:rPr lang="en-US" altLang="zh-CN"/>
              <a:t>5*5</a:t>
            </a:r>
            <a:r>
              <a:rPr lang="zh-CN" altLang="en-US"/>
              <a:t>的网格世界均失效了。超参数无论</a:t>
            </a:r>
            <a:r>
              <a:rPr lang="zh-CN" altLang="en-US"/>
              <a:t>怎么设置。</a:t>
            </a:r>
            <a:endParaRPr lang="zh-CN" altLang="en-US"/>
          </a:p>
          <a:p>
            <a:pPr algn="ctr"/>
            <a:r>
              <a:rPr lang="zh-CN" altLang="en-US"/>
              <a:t>然而并不是</a:t>
            </a:r>
            <a:r>
              <a:rPr lang="en-US" altLang="zh-CN"/>
              <a:t>reinforce</a:t>
            </a:r>
            <a:r>
              <a:rPr lang="zh-CN" altLang="en-US"/>
              <a:t>的锅，整个</a:t>
            </a:r>
            <a:r>
              <a:rPr lang="en-US" altLang="zh-CN"/>
              <a:t>PG</a:t>
            </a:r>
            <a:r>
              <a:rPr lang="zh-CN" altLang="en-US"/>
              <a:t>算法在</a:t>
            </a:r>
            <a:r>
              <a:rPr lang="en-US" altLang="zh-CN"/>
              <a:t>5*5</a:t>
            </a:r>
            <a:r>
              <a:rPr lang="zh-CN" altLang="en-US"/>
              <a:t>网格世界中效果都很糟糕。因为奇怪的</a:t>
            </a:r>
            <a:r>
              <a:rPr lang="zh-CN" altLang="en-US"/>
              <a:t>泛化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4177030" y="4173220"/>
            <a:ext cx="1981200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5845175" y="5430520"/>
            <a:ext cx="5801360" cy="1127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5*5</a:t>
            </a:r>
            <a:r>
              <a:rPr lang="zh-CN" altLang="en-US"/>
              <a:t>网格</a:t>
            </a:r>
            <a:r>
              <a:rPr lang="zh-CN" altLang="en-US"/>
              <a:t>世界，</a:t>
            </a:r>
            <a:r>
              <a:rPr lang="zh-CN"/>
              <a:t>在</a:t>
            </a:r>
            <a:r>
              <a:rPr lang="en-US" altLang="zh-CN"/>
              <a:t>tabular</a:t>
            </a:r>
            <a:r>
              <a:rPr lang="zh-CN" altLang="en-US"/>
              <a:t>的形式下尝试了</a:t>
            </a:r>
            <a:r>
              <a:rPr lang="en-US" altLang="zh-CN"/>
              <a:t>reinforce</a:t>
            </a:r>
            <a:r>
              <a:rPr lang="zh-CN" altLang="en-US"/>
              <a:t>，</a:t>
            </a:r>
            <a:r>
              <a:rPr lang="en-US" altLang="zh-CN"/>
              <a:t>AC</a:t>
            </a:r>
            <a:r>
              <a:rPr lang="zh-CN" altLang="en-US"/>
              <a:t>，</a:t>
            </a:r>
            <a:r>
              <a:rPr lang="en-US" altLang="zh-CN"/>
              <a:t>A2C</a:t>
            </a:r>
            <a:r>
              <a:rPr lang="zh-CN" altLang="en-US"/>
              <a:t>，效果均非常</a:t>
            </a:r>
            <a:r>
              <a:rPr lang="zh-CN" altLang="en-US"/>
              <a:t>好。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" y="1461770"/>
            <a:ext cx="11925300" cy="3933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90805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5"/>
            </p:custDataLst>
          </p:nvPr>
        </p:nvSpPr>
        <p:spPr>
          <a:xfrm>
            <a:off x="802005" y="282575"/>
            <a:ext cx="1076896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10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PPO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005" y="1193800"/>
            <a:ext cx="3562350" cy="360045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3817620" y="2005330"/>
            <a:ext cx="2103755" cy="328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993130" y="1258570"/>
            <a:ext cx="5064125" cy="1796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过程：看了非常多的代码，修改过很多版本的</a:t>
            </a:r>
            <a:r>
              <a:rPr lang="en-US" altLang="zh-CN"/>
              <a:t>PPO</a:t>
            </a:r>
            <a:r>
              <a:rPr lang="zh-CN" altLang="en-US"/>
              <a:t>，均失败告终。机缘巧合下，在</a:t>
            </a:r>
            <a:r>
              <a:rPr lang="en-US" altLang="zh-CN"/>
              <a:t>github</a:t>
            </a:r>
            <a:r>
              <a:rPr lang="zh-CN" altLang="en-US"/>
              <a:t>的</a:t>
            </a:r>
            <a:r>
              <a:rPr lang="en-US" altLang="zh-CN"/>
              <a:t>forzen lake</a:t>
            </a:r>
            <a:r>
              <a:rPr lang="zh-CN" altLang="en-US"/>
              <a:t>环境中，看到有人实现了</a:t>
            </a:r>
            <a:r>
              <a:rPr lang="en-US" altLang="zh-CN"/>
              <a:t>PPO</a:t>
            </a:r>
            <a:r>
              <a:rPr lang="zh-CN" altLang="en-US"/>
              <a:t>版本的。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结论：奖励设计非常重要，基本上什么都没改，就改了奖励，就成功</a:t>
            </a:r>
            <a:r>
              <a:rPr lang="zh-CN" altLang="en-US"/>
              <a:t>了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1710" y="3686175"/>
            <a:ext cx="8305800" cy="276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/>
          <a:stretch>
            <a:fillRect/>
          </a:stretch>
        </p:blipFill>
        <p:spPr>
          <a:xfrm rot="10800000">
            <a:off x="0" y="0"/>
            <a:ext cx="4584700" cy="6857999"/>
          </a:xfrm>
          <a:prstGeom prst="rect">
            <a:avLst/>
          </a:prstGeom>
          <a:solidFill>
            <a:srgbClr val="DCE9E5"/>
          </a:solidFill>
        </p:spPr>
      </p:pic>
      <p:sp>
        <p:nvSpPr>
          <p:cNvPr id="8" name="文本框 7"/>
          <p:cNvSpPr txBox="1"/>
          <p:nvPr/>
        </p:nvSpPr>
        <p:spPr>
          <a:xfrm>
            <a:off x="4763528" y="2370019"/>
            <a:ext cx="285351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各种推荐</a:t>
            </a:r>
            <a:endParaRPr lang="zh-CN" altLang="en-US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244746" y="1021672"/>
            <a:ext cx="616018" cy="616018"/>
          </a:xfrm>
          <a:prstGeom prst="ellipse">
            <a:avLst/>
          </a:prstGeom>
          <a:solidFill>
            <a:srgbClr val="DCE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E987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10949" y="1095681"/>
            <a:ext cx="1558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壹</a:t>
            </a:r>
            <a:endParaRPr lang="zh-CN" altLang="en-US" sz="7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16724" y="2954794"/>
            <a:ext cx="2522995" cy="338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6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Teaching objectives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E9870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06306" y="2370019"/>
            <a:ext cx="285351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经典强化算法</a:t>
            </a:r>
            <a:endParaRPr lang="zh-CN" altLang="en-US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787524" y="1021672"/>
            <a:ext cx="616018" cy="616018"/>
          </a:xfrm>
          <a:prstGeom prst="ellipse">
            <a:avLst/>
          </a:prstGeom>
          <a:solidFill>
            <a:srgbClr val="DCE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E987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53727" y="1095681"/>
            <a:ext cx="1558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贰</a:t>
            </a:r>
            <a:endParaRPr lang="zh-CN" altLang="en-US" sz="7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9502" y="2954794"/>
            <a:ext cx="2522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6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Teaching </a:t>
            </a:r>
            <a:r>
              <a:rPr lang="en-US" altLang="zh-CN" sz="16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process</a:t>
            </a:r>
            <a:endParaRPr lang="en-US" altLang="zh-CN" sz="16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244746" y="3729902"/>
            <a:ext cx="616018" cy="616018"/>
          </a:xfrm>
          <a:prstGeom prst="ellipse">
            <a:avLst/>
          </a:prstGeom>
          <a:solidFill>
            <a:srgbClr val="DCE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E987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10949" y="3803911"/>
            <a:ext cx="1558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叁</a:t>
            </a:r>
            <a:endParaRPr lang="zh-CN" altLang="en-US" sz="7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16724" y="5663024"/>
            <a:ext cx="2522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6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Teaching </a:t>
            </a:r>
            <a:r>
              <a:rPr lang="en-US" altLang="zh-CN" sz="16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Curriculum</a:t>
            </a:r>
            <a:endParaRPr lang="en-US" altLang="zh-CN" sz="16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24" name="文本框 32"/>
          <p:cNvSpPr txBox="1"/>
          <p:nvPr/>
        </p:nvSpPr>
        <p:spPr>
          <a:xfrm>
            <a:off x="1863801" y="3930127"/>
            <a:ext cx="17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CONTENTS</a:t>
            </a:r>
            <a:endParaRPr lang="en-US" altLang="zh-CN" sz="16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25" name="PA_文本框 2"/>
          <p:cNvSpPr txBox="1"/>
          <p:nvPr/>
        </p:nvSpPr>
        <p:spPr>
          <a:xfrm>
            <a:off x="1594457" y="2875802"/>
            <a:ext cx="2304029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目录</a:t>
            </a:r>
            <a:endParaRPr lang="en-US" sz="6600" b="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7850" y="4935220"/>
            <a:ext cx="3605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5*5</a:t>
            </a:r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网格世界</a:t>
            </a:r>
            <a:endParaRPr lang="zh-CN" altLang="en-US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788046" y="3730537"/>
            <a:ext cx="616018" cy="616018"/>
          </a:xfrm>
          <a:prstGeom prst="ellipse">
            <a:avLst/>
          </a:prstGeom>
          <a:solidFill>
            <a:srgbClr val="DCE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DE987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54249" y="3804546"/>
            <a:ext cx="155867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肆</a:t>
            </a:r>
            <a:endParaRPr lang="zh-CN" altLang="en-US" sz="7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60024" y="5663659"/>
            <a:ext cx="2522995" cy="338554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 sz="16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Teaching </a:t>
            </a:r>
            <a:r>
              <a:rPr lang="en-US" altLang="zh-CN" sz="16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Curriculum</a:t>
            </a:r>
            <a:endParaRPr lang="en-US" altLang="zh-CN" sz="16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31150" y="4935855"/>
            <a:ext cx="3605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PPO</a:t>
            </a:r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若干经典</a:t>
            </a:r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写法</a:t>
            </a:r>
            <a:endParaRPr lang="zh-CN" altLang="en-US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5"/>
            </p:custDataLst>
          </p:nvPr>
        </p:nvSpPr>
        <p:spPr>
          <a:xfrm>
            <a:off x="802005" y="282575"/>
            <a:ext cx="1076896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各种</a:t>
            </a:r>
            <a:r>
              <a:rPr lang="en-US" altLang="zh-CN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PPO</a:t>
            </a:r>
            <a:endParaRPr lang="en-US" altLang="zh-CN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2615" y="1288415"/>
            <a:ext cx="2177415" cy="1473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Critic</a:t>
            </a:r>
            <a:r>
              <a:rPr lang="zh-CN" altLang="en-US"/>
              <a:t>有三种拟合：</a:t>
            </a:r>
            <a:endParaRPr lang="zh-CN" altLang="en-US"/>
          </a:p>
          <a:p>
            <a:pPr algn="ctr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MC</a:t>
            </a:r>
            <a:endParaRPr lang="en-US" altLang="zh-CN"/>
          </a:p>
          <a:p>
            <a:pPr algn="ctr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TD</a:t>
            </a:r>
            <a:endParaRPr lang="en-US" altLang="zh-CN"/>
          </a:p>
          <a:p>
            <a:pPr algn="ctr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GAE</a:t>
            </a:r>
            <a:endParaRPr lang="en-US" altLang="zh-CN"/>
          </a:p>
        </p:txBody>
      </p:sp>
      <p:sp>
        <p:nvSpPr>
          <p:cNvPr id="2" name="圆角矩形 1"/>
          <p:cNvSpPr/>
          <p:nvPr/>
        </p:nvSpPr>
        <p:spPr>
          <a:xfrm>
            <a:off x="3295650" y="1288415"/>
            <a:ext cx="3432175" cy="1473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数据处理有</a:t>
            </a:r>
            <a:r>
              <a:rPr lang="zh-CN" altLang="en-US"/>
              <a:t>两种：</a:t>
            </a:r>
            <a:endParaRPr lang="zh-CN" altLang="en-US"/>
          </a:p>
          <a:p>
            <a:pPr algn="ctr"/>
            <a:r>
              <a:rPr lang="en-US" altLang="zh-CN"/>
              <a:t>1</a:t>
            </a:r>
            <a:r>
              <a:rPr lang="zh-CN" altLang="en-US"/>
              <a:t>、先预处理</a:t>
            </a:r>
            <a:r>
              <a:rPr lang="en-US" altLang="zh-CN"/>
              <a:t>Advantage</a:t>
            </a:r>
            <a:endParaRPr lang="en-US" altLang="zh-CN"/>
          </a:p>
          <a:p>
            <a:pPr algn="ctr"/>
            <a:r>
              <a:rPr lang="en-US" altLang="zh-CN"/>
              <a:t>2</a:t>
            </a:r>
            <a:r>
              <a:rPr lang="zh-CN" altLang="en-US"/>
              <a:t>、先存原始数据，之后再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7243445" y="1288415"/>
            <a:ext cx="3432175" cy="1473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softmax</a:t>
            </a:r>
            <a:r>
              <a:rPr lang="zh-CN" altLang="en-US"/>
              <a:t>有</a:t>
            </a:r>
            <a:r>
              <a:rPr lang="zh-CN" altLang="en-US"/>
              <a:t>两种：</a:t>
            </a:r>
            <a:endParaRPr lang="zh-CN" altLang="en-US"/>
          </a:p>
          <a:p>
            <a:pPr algn="ctr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legal softmax</a:t>
            </a:r>
            <a:endParaRPr lang="en-US" altLang="zh-CN"/>
          </a:p>
          <a:p>
            <a:pPr algn="ctr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softmax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660400" y="3086100"/>
            <a:ext cx="2532380" cy="1473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概率有两种</a:t>
            </a:r>
            <a:r>
              <a:rPr lang="zh-CN" altLang="en-US"/>
              <a:t>存储：</a:t>
            </a:r>
            <a:endParaRPr lang="zh-CN" altLang="en-US"/>
          </a:p>
          <a:p>
            <a:pPr algn="ctr"/>
            <a:r>
              <a:rPr lang="en-US" altLang="zh-CN"/>
              <a:t>1</a:t>
            </a:r>
            <a:r>
              <a:rPr lang="zh-CN" altLang="en-US"/>
              <a:t>、存原始概率</a:t>
            </a:r>
            <a:endParaRPr lang="en-US" altLang="zh-CN"/>
          </a:p>
          <a:p>
            <a:pPr algn="ctr"/>
            <a:r>
              <a:rPr lang="en-US" altLang="zh-CN"/>
              <a:t>2</a:t>
            </a:r>
            <a:r>
              <a:rPr lang="zh-CN" altLang="en-US"/>
              <a:t>、存</a:t>
            </a:r>
            <a:r>
              <a:rPr lang="en-US" altLang="zh-CN"/>
              <a:t>log</a:t>
            </a:r>
            <a:r>
              <a:rPr lang="zh-CN" altLang="en-US"/>
              <a:t>之后的概率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732790" y="4883785"/>
            <a:ext cx="2387600" cy="1473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神经网络的</a:t>
            </a:r>
            <a:r>
              <a:rPr lang="zh-CN" altLang="en-US"/>
              <a:t>设置：</a:t>
            </a:r>
            <a:endParaRPr lang="zh-CN" altLang="en-US"/>
          </a:p>
          <a:p>
            <a:pPr algn="ctr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>
                <a:sym typeface="+mn-ea"/>
              </a:rPr>
              <a:t>FC</a:t>
            </a:r>
            <a:endParaRPr lang="en-US" altLang="zh-CN"/>
          </a:p>
          <a:p>
            <a:pPr algn="ctr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>
                <a:sym typeface="+mn-ea"/>
              </a:rPr>
              <a:t>CNN</a:t>
            </a:r>
            <a:endParaRPr lang="en-US" altLang="zh-CN"/>
          </a:p>
          <a:p>
            <a:pPr algn="ctr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>
                <a:sym typeface="+mn-ea"/>
              </a:rPr>
              <a:t>Attention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3811270" y="3086100"/>
            <a:ext cx="3432175" cy="1473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探索有</a:t>
            </a:r>
            <a:r>
              <a:rPr lang="zh-CN" altLang="en-US"/>
              <a:t>两种：</a:t>
            </a:r>
            <a:endParaRPr lang="zh-CN" altLang="en-US"/>
          </a:p>
          <a:p>
            <a:pPr algn="ctr"/>
            <a:r>
              <a:rPr lang="en-US" altLang="zh-CN"/>
              <a:t>1</a:t>
            </a:r>
            <a:r>
              <a:rPr lang="zh-CN" altLang="en-US"/>
              <a:t>、纯用</a:t>
            </a:r>
            <a:r>
              <a:rPr lang="en-US" altLang="zh-CN"/>
              <a:t>policy </a:t>
            </a:r>
            <a:r>
              <a:rPr lang="en-US" altLang="zh-CN"/>
              <a:t>network</a:t>
            </a:r>
            <a:endParaRPr lang="en-US" altLang="zh-CN"/>
          </a:p>
          <a:p>
            <a:pPr algn="ctr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用entropy_coef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120390" y="4883785"/>
            <a:ext cx="2387600" cy="1473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神经网络的</a:t>
            </a:r>
            <a:r>
              <a:rPr lang="zh-CN" altLang="en-US"/>
              <a:t>优化：</a:t>
            </a:r>
            <a:endParaRPr lang="zh-CN" altLang="en-US"/>
          </a:p>
          <a:p>
            <a:pPr algn="ctr"/>
            <a:r>
              <a:rPr lang="en-US" altLang="zh-CN"/>
              <a:t>1</a:t>
            </a:r>
            <a:r>
              <a:rPr lang="zh-CN" altLang="en-US"/>
              <a:t>、梯度裁剪</a:t>
            </a:r>
            <a:endParaRPr lang="en-US" altLang="zh-CN"/>
          </a:p>
          <a:p>
            <a:pPr algn="ctr"/>
            <a:r>
              <a:rPr lang="en-US" altLang="zh-CN"/>
              <a:t>2</a:t>
            </a:r>
            <a:r>
              <a:rPr lang="zh-CN" altLang="en-US"/>
              <a:t>、模型尽可能小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7743190" y="3085465"/>
            <a:ext cx="3432175" cy="1473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reward shaping</a:t>
            </a:r>
            <a:r>
              <a:rPr lang="zh-CN" altLang="en-US"/>
              <a:t>有</a:t>
            </a:r>
            <a:r>
              <a:rPr lang="zh-CN" altLang="en-US"/>
              <a:t>两种：</a:t>
            </a:r>
            <a:endParaRPr lang="zh-CN" altLang="en-US"/>
          </a:p>
          <a:p>
            <a:pPr algn="ctr"/>
            <a:r>
              <a:rPr lang="en-US" altLang="zh-CN"/>
              <a:t>1</a:t>
            </a:r>
            <a:r>
              <a:rPr lang="zh-CN" altLang="en-US"/>
              <a:t>、固定</a:t>
            </a:r>
            <a:r>
              <a:rPr lang="en-US" altLang="zh-CN"/>
              <a:t>reward </a:t>
            </a:r>
            <a:r>
              <a:rPr lang="en-US" altLang="zh-CN"/>
              <a:t>shaping</a:t>
            </a:r>
            <a:endParaRPr lang="en-US" altLang="zh-CN"/>
          </a:p>
          <a:p>
            <a:pPr algn="ctr"/>
            <a:r>
              <a:rPr lang="en-US" altLang="zh-CN"/>
              <a:t>2</a:t>
            </a:r>
            <a:r>
              <a:rPr lang="zh-CN" altLang="en-US"/>
              <a:t>、使用退火算法，把诱导奖励逐渐变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6336665" y="4882515"/>
            <a:ext cx="3345815" cy="1473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</a:t>
            </a:r>
            <a:r>
              <a:rPr lang="zh-CN" altLang="en-US"/>
              <a:t>采集有</a:t>
            </a:r>
            <a:r>
              <a:rPr lang="zh-CN" altLang="en-US"/>
              <a:t>两种：</a:t>
            </a:r>
            <a:endParaRPr lang="zh-CN" altLang="en-US"/>
          </a:p>
          <a:p>
            <a:pPr algn="ctr"/>
            <a:r>
              <a:rPr lang="en-US" altLang="zh-CN"/>
              <a:t>1</a:t>
            </a:r>
            <a:r>
              <a:rPr lang="zh-CN" altLang="en-US"/>
              <a:t>、一个</a:t>
            </a:r>
            <a:r>
              <a:rPr lang="en-US" altLang="zh-CN"/>
              <a:t>batch</a:t>
            </a:r>
            <a:r>
              <a:rPr lang="zh-CN" altLang="en-US"/>
              <a:t>采集若干条轨迹</a:t>
            </a:r>
            <a:endParaRPr lang="en-US" altLang="zh-CN"/>
          </a:p>
          <a:p>
            <a:pPr algn="ctr"/>
            <a:r>
              <a:rPr lang="en-US" altLang="zh-CN"/>
              <a:t>2</a:t>
            </a:r>
            <a:r>
              <a:rPr lang="zh-CN" altLang="en-US"/>
              <a:t>、一个</a:t>
            </a:r>
            <a:r>
              <a:rPr lang="en-US" altLang="zh-CN"/>
              <a:t>batch</a:t>
            </a:r>
            <a:r>
              <a:rPr lang="zh-CN" altLang="en-US"/>
              <a:t>是若干条轨迹的前面</a:t>
            </a:r>
            <a:r>
              <a:rPr lang="en-US" altLang="zh-CN"/>
              <a:t>/</a:t>
            </a:r>
            <a:r>
              <a:rPr lang="zh-CN" altLang="en-US"/>
              <a:t>中间</a:t>
            </a:r>
            <a:r>
              <a:rPr lang="en-US" altLang="zh-CN"/>
              <a:t>/</a:t>
            </a:r>
            <a:r>
              <a:rPr lang="zh-CN" altLang="en-US"/>
              <a:t>后面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74694" y="1711464"/>
            <a:ext cx="384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THANK YOU</a:t>
            </a:r>
            <a:endParaRPr lang="zh-CN" altLang="en-US" sz="24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78982" y="2205918"/>
            <a:ext cx="619354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请</a:t>
            </a:r>
            <a:r>
              <a:rPr lang="zh-CN" altLang="en-US" sz="88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批评指正</a:t>
            </a:r>
            <a:endParaRPr lang="zh-CN" altLang="en-US" sz="88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7" name="PA_文本框 2"/>
          <p:cNvSpPr txBox="1"/>
          <p:nvPr>
            <p:custDataLst>
              <p:tags r:id="rId5"/>
            </p:custDataLst>
          </p:nvPr>
        </p:nvSpPr>
        <p:spPr>
          <a:xfrm>
            <a:off x="802005" y="282575"/>
            <a:ext cx="535051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学习路径</a:t>
            </a:r>
            <a:endParaRPr lang="zh-CN" altLang="en-US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990" y="1061720"/>
            <a:ext cx="43999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强化学习应该如何入门：</a:t>
            </a:r>
            <a:endParaRPr lang="zh-CN" altLang="en-US"/>
          </a:p>
          <a:p>
            <a:r>
              <a:rPr lang="zh-CN" altLang="en-US"/>
              <a:t>https://zhuanlan.zhihu.com/p/700387770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1706880"/>
            <a:ext cx="6610350" cy="4867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715" y="175260"/>
            <a:ext cx="6753225" cy="4953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7175" y="64897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https://www.bilibili.com/video/BV1yv411i7xd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47840" y="51282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https://www.bilibili.com/video/BV18r421j7S4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7" name="PA_文本框 2"/>
          <p:cNvSpPr txBox="1"/>
          <p:nvPr>
            <p:custDataLst>
              <p:tags r:id="rId5"/>
            </p:custDataLst>
          </p:nvPr>
        </p:nvSpPr>
        <p:spPr>
          <a:xfrm>
            <a:off x="802005" y="282575"/>
            <a:ext cx="535051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配置推荐</a:t>
            </a:r>
            <a:endParaRPr lang="zh-CN" altLang="en-US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385" y="1255395"/>
            <a:ext cx="5125720" cy="3844290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7"/>
            </p:custDataLst>
          </p:nvPr>
        </p:nvGraphicFramePr>
        <p:xfrm>
          <a:off x="665480" y="1193800"/>
          <a:ext cx="4861560" cy="5344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040"/>
                <a:gridCol w="796925"/>
                <a:gridCol w="769620"/>
                <a:gridCol w="815975"/>
              </a:tblGrid>
              <a:tr h="332740"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配置清单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单价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个数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总和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2697Av4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核心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线）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246.5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493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2080ti(11G)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1704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1704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华南x99-f8d-plus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ddr4 2400 16G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824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电源700w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固态致钛 512G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幻隐2050 512G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机箱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散热器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小米功耗插座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51.8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51.8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远程开机卡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14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28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28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03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总和：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5087.8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90625" y="929640"/>
            <a:ext cx="6608445" cy="5652135"/>
          </a:xfrm>
          <a:prstGeom prst="rect">
            <a:avLst/>
          </a:prstGeom>
        </p:spPr>
      </p:pic>
      <p:sp>
        <p:nvSpPr>
          <p:cNvPr id="7" name="PA_文本框 2"/>
          <p:cNvSpPr txBox="1"/>
          <p:nvPr>
            <p:custDataLst>
              <p:tags r:id="rId7"/>
            </p:custDataLst>
          </p:nvPr>
        </p:nvSpPr>
        <p:spPr>
          <a:xfrm>
            <a:off x="802005" y="282575"/>
            <a:ext cx="535051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赵老师的学习</a:t>
            </a:r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路径</a:t>
            </a:r>
            <a:endParaRPr lang="zh-CN" altLang="en-US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5"/>
            </p:custDataLst>
          </p:nvPr>
        </p:nvSpPr>
        <p:spPr>
          <a:xfrm>
            <a:off x="802005" y="282575"/>
            <a:ext cx="535051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经典强化学习</a:t>
            </a:r>
            <a:endParaRPr lang="en-US" altLang="zh-CN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6080" y="885825"/>
            <a:ext cx="11420475" cy="573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643880" y="1066800"/>
              <a:ext cx="1486535" cy="40068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643880" y="1066800"/>
                <a:ext cx="1486535" cy="400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3662680" y="1771650"/>
              <a:ext cx="1419860" cy="4578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3662680" y="1771650"/>
                <a:ext cx="1419860" cy="457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5843905" y="2371725"/>
              <a:ext cx="1581785" cy="60071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5843905" y="2371725"/>
                <a:ext cx="1581785" cy="600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3119755" y="3400425"/>
              <a:ext cx="1419860" cy="43878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3119755" y="3400425"/>
                <a:ext cx="1419860" cy="438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7586980" y="3429000"/>
              <a:ext cx="1305560" cy="41021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7586980" y="3429000"/>
                <a:ext cx="1305560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8806180" y="3981450"/>
              <a:ext cx="1381760" cy="36258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8806180" y="3981450"/>
                <a:ext cx="1381760" cy="362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9682480" y="4514850"/>
              <a:ext cx="1296035" cy="4387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9682480" y="4514850"/>
                <a:ext cx="1296035" cy="438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9" name="墨迹 18"/>
              <p14:cNvContentPartPr/>
              <p14:nvPr/>
            </p14:nvContentPartPr>
            <p14:xfrm>
              <a:off x="9672955" y="5114925"/>
              <a:ext cx="1086485" cy="47688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3"/>
            </p:blipFill>
            <p:spPr>
              <a:xfrm>
                <a:off x="9672955" y="5114925"/>
                <a:ext cx="1086485" cy="476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0" name="墨迹 19"/>
              <p14:cNvContentPartPr/>
              <p14:nvPr/>
            </p14:nvContentPartPr>
            <p14:xfrm>
              <a:off x="8501380" y="5524500"/>
              <a:ext cx="867410" cy="102933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5"/>
            </p:blipFill>
            <p:spPr>
              <a:xfrm>
                <a:off x="8501380" y="5524500"/>
                <a:ext cx="867410" cy="1029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3" name="墨迹 22"/>
              <p14:cNvContentPartPr/>
              <p14:nvPr/>
            </p14:nvContentPartPr>
            <p14:xfrm>
              <a:off x="2824480" y="3971925"/>
              <a:ext cx="915035" cy="4292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7"/>
            </p:blipFill>
            <p:spPr>
              <a:xfrm>
                <a:off x="2824480" y="3971925"/>
                <a:ext cx="915035" cy="429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4" name="墨迹 23"/>
              <p14:cNvContentPartPr/>
              <p14:nvPr/>
            </p14:nvContentPartPr>
            <p14:xfrm>
              <a:off x="3900805" y="3943350"/>
              <a:ext cx="895985" cy="44831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9"/>
            </p:blipFill>
            <p:spPr>
              <a:xfrm>
                <a:off x="3900805" y="3943350"/>
                <a:ext cx="895985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5" name="墨迹 24"/>
              <p14:cNvContentPartPr/>
              <p14:nvPr/>
            </p14:nvContentPartPr>
            <p14:xfrm>
              <a:off x="4062730" y="4514850"/>
              <a:ext cx="1029335" cy="4292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1"/>
            </p:blipFill>
            <p:spPr>
              <a:xfrm>
                <a:off x="4062730" y="4514850"/>
                <a:ext cx="1029335" cy="429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6" name="墨迹 25"/>
              <p14:cNvContentPartPr/>
              <p14:nvPr/>
            </p14:nvContentPartPr>
            <p14:xfrm>
              <a:off x="4062730" y="5029200"/>
              <a:ext cx="819785" cy="467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3"/>
            </p:blipFill>
            <p:spPr>
              <a:xfrm>
                <a:off x="4062730" y="5029200"/>
                <a:ext cx="819785" cy="467360"/>
              </a:xfrm>
              <a:prstGeom prst="rect"/>
            </p:spPr>
          </p:pic>
        </mc:Fallback>
      </mc:AlternateContent>
      <p:sp>
        <p:nvSpPr>
          <p:cNvPr id="27" name="矩形 26"/>
          <p:cNvSpPr/>
          <p:nvPr/>
        </p:nvSpPr>
        <p:spPr>
          <a:xfrm>
            <a:off x="2510155" y="3284855"/>
            <a:ext cx="695325" cy="28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MCTS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5"/>
            </p:custDataLst>
          </p:nvPr>
        </p:nvSpPr>
        <p:spPr>
          <a:xfrm>
            <a:off x="802005" y="282575"/>
            <a:ext cx="535051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en-US" altLang="zh-CN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5*5</a:t>
            </a:r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网格世界</a:t>
            </a:r>
            <a:endParaRPr lang="zh-CN" altLang="en-US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1576705"/>
            <a:ext cx="11925300" cy="3933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4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860298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4.1 valu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e iteration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0" y="1057910"/>
            <a:ext cx="9114155" cy="488823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706870" y="5121910"/>
            <a:ext cx="3954780" cy="163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收获：知道了如何评价智能体在当前</a:t>
            </a:r>
            <a:r>
              <a:rPr lang="en-US" altLang="zh-CN"/>
              <a:t>state</a:t>
            </a:r>
            <a:r>
              <a:rPr lang="zh-CN" altLang="en-US"/>
              <a:t>执行策略</a:t>
            </a:r>
            <a:r>
              <a:rPr lang="en-US" altLang="zh-CN"/>
              <a:t>pi</a:t>
            </a:r>
            <a:r>
              <a:rPr lang="zh-CN" altLang="en-US"/>
              <a:t>的</a:t>
            </a:r>
            <a:r>
              <a:rPr lang="en-US" altLang="zh-CN"/>
              <a:t>“</a:t>
            </a:r>
            <a:r>
              <a:rPr lang="zh-CN" altLang="en-US"/>
              <a:t>好坏</a:t>
            </a:r>
            <a:r>
              <a:rPr lang="en-US" altLang="zh-CN"/>
              <a:t>”</a:t>
            </a:r>
            <a:r>
              <a:rPr lang="zh-CN" altLang="en-US"/>
              <a:t>，即对于贝尔曼方程的</a:t>
            </a:r>
            <a:r>
              <a:rPr lang="zh-CN" altLang="en-US"/>
              <a:t>求解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795" y="2073910"/>
            <a:ext cx="5663565" cy="17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4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853122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5*5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网格世界结果展示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4.2 policy iteration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964565"/>
            <a:ext cx="9503410" cy="475170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7804785" y="964565"/>
            <a:ext cx="4387215" cy="163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收获：这是</a:t>
            </a:r>
            <a:r>
              <a:rPr lang="en-US" altLang="zh-CN"/>
              <a:t>sutton</a:t>
            </a:r>
            <a:r>
              <a:rPr lang="zh-CN" altLang="en-US"/>
              <a:t>提出的一个</a:t>
            </a:r>
            <a:r>
              <a:rPr lang="en-US" altLang="zh-CN"/>
              <a:t>RL</a:t>
            </a:r>
            <a:r>
              <a:rPr lang="zh-CN" altLang="en-US"/>
              <a:t>框架，该</a:t>
            </a:r>
            <a:r>
              <a:rPr lang="zh-CN" altLang="en-US"/>
              <a:t>框架中，</a:t>
            </a:r>
            <a:r>
              <a:rPr lang="en-US" altLang="zh-CN"/>
              <a:t>RL</a:t>
            </a:r>
            <a:r>
              <a:rPr lang="zh-CN" altLang="en-US"/>
              <a:t>分成了策略评估和策略改进两步，我们至今仍在使用</a:t>
            </a:r>
            <a:r>
              <a:rPr lang="zh-CN" altLang="en-US"/>
              <a:t>这个框架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305" y="4679950"/>
            <a:ext cx="5218430" cy="1633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879.5795275590551,&quot;width&quot;:3214.651968503937}"/>
</p:tagLst>
</file>

<file path=ppt/tags/tag10.xml><?xml version="1.0" encoding="utf-8"?>
<p:tagLst xmlns:p="http://schemas.openxmlformats.org/presentationml/2006/main">
  <p:tag name="KSO_WM_UNIT_PLACING_PICTURE_USER_VIEWPORT" val="{&quot;height&quot;:3110.428346456693,&quot;width&quot;:3102.314960629921}"/>
</p:tagLst>
</file>

<file path=ppt/tags/tag11.xml><?xml version="1.0" encoding="utf-8"?>
<p:tagLst xmlns:p="http://schemas.openxmlformats.org/presentationml/2006/main">
  <p:tag name="KSO_WM_UNIT_PLACING_PICTURE_USER_VIEWPORT" val="{&quot;height&quot;:9930,&quot;width&quot;:11610}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UNIT_PLACING_PICTURE_USER_VIEWPORT" val="{&quot;height&quot;:1879.5795275590551,&quot;width&quot;:3214.651968503937}"/>
</p:tagLst>
</file>

<file path=ppt/tags/tag14.xml><?xml version="1.0" encoding="utf-8"?>
<p:tagLst xmlns:p="http://schemas.openxmlformats.org/presentationml/2006/main">
  <p:tag name="KSO_WM_UNIT_PLACING_PICTURE_USER_VIEWPORT" val="{&quot;height&quot;:3110.428346456693,&quot;width&quot;:3102.314960629921}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KSO_WM_UNIT_PLACING_PICTURE_USER_VIEWPORT" val="{&quot;height&quot;:9030,&quot;width&quot;:17985}"/>
</p:tagLst>
</file>

<file path=ppt/tags/tag17.xml><?xml version="1.0" encoding="utf-8"?>
<p:tagLst xmlns:p="http://schemas.openxmlformats.org/presentationml/2006/main">
  <p:tag name="KSO_WM_UNIT_PLACING_PICTURE_USER_VIEWPORT" val="{&quot;height&quot;:1879.5795275590551,&quot;width&quot;:3214.651968503937}"/>
</p:tagLst>
</file>

<file path=ppt/tags/tag18.xml><?xml version="1.0" encoding="utf-8"?>
<p:tagLst xmlns:p="http://schemas.openxmlformats.org/presentationml/2006/main">
  <p:tag name="KSO_WM_UNIT_PLACING_PICTURE_USER_VIEWPORT" val="{&quot;height&quot;:3110.428346456693,&quot;width&quot;:3102.314960629921}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KSO_WM_UNIT_PLACING_PICTURE_USER_VIEWPORT" val="{&quot;height&quot;:3110.428346456693,&quot;width&quot;:3102.314960629921}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KSO_WM_UNIT_PLACING_PICTURE_USER_VIEWPORT" val="{&quot;height&quot;:1879.5795275590551,&quot;width&quot;:3214.651968503937}"/>
</p:tagLst>
</file>

<file path=ppt/tags/tag29.xml><?xml version="1.0" encoding="utf-8"?>
<p:tagLst xmlns:p="http://schemas.openxmlformats.org/presentationml/2006/main">
  <p:tag name="KSO_WM_UNIT_PLACING_PICTURE_USER_VIEWPORT" val="{&quot;height&quot;:3110.428346456693,&quot;width&quot;:3102.314960629921}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UNIT_PLACING_PICTURE_USER_VIEWPORT" val="{&quot;height&quot;:7695,&quot;width&quot;:14265}"/>
</p:tagLst>
</file>

<file path=ppt/tags/tag32.xml><?xml version="1.0" encoding="utf-8"?>
<p:tagLst xmlns:p="http://schemas.openxmlformats.org/presentationml/2006/main">
  <p:tag name="KSO_WM_UNIT_PLACING_PICTURE_USER_VIEWPORT" val="{&quot;height&quot;:1879.5795275590551,&quot;width&quot;:3214.651968503937}"/>
</p:tagLst>
</file>

<file path=ppt/tags/tag33.xml><?xml version="1.0" encoding="utf-8"?>
<p:tagLst xmlns:p="http://schemas.openxmlformats.org/presentationml/2006/main">
  <p:tag name="KSO_WM_UNIT_PLACING_PICTURE_USER_VIEWPORT" val="{&quot;height&quot;:3110.428346456693,&quot;width&quot;:3102.314960629921}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UNIT_PLACING_PICTURE_USER_VIEWPORT" val="{&quot;height&quot;:1879.5795275590551,&quot;width&quot;:3214.651968503937}"/>
</p:tagLst>
</file>

<file path=ppt/tags/tag36.xml><?xml version="1.0" encoding="utf-8"?>
<p:tagLst xmlns:p="http://schemas.openxmlformats.org/presentationml/2006/main">
  <p:tag name="KSO_WM_UNIT_PLACING_PICTURE_USER_VIEWPORT" val="{&quot;height&quot;:3110.428346456693,&quot;width&quot;:3102.314960629921}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KSO_WM_UNIT_PLACING_PICTURE_USER_VIEWPORT" val="{&quot;height&quot;:1879.5795275590551,&quot;width&quot;:3214.651968503937}"/>
</p:tagLst>
</file>

<file path=ppt/tags/tag39.xml><?xml version="1.0" encoding="utf-8"?>
<p:tagLst xmlns:p="http://schemas.openxmlformats.org/presentationml/2006/main">
  <p:tag name="KSO_WM_UNIT_PLACING_PICTURE_USER_VIEWPORT" val="{&quot;height&quot;:3110.428346456693,&quot;width&quot;:3102.314960629921}"/>
</p:tagLst>
</file>

<file path=ppt/tags/tag4.xml><?xml version="1.0" encoding="utf-8"?>
<p:tagLst xmlns:p="http://schemas.openxmlformats.org/presentationml/2006/main">
  <p:tag name="KSO_WM_UNIT_PLACING_PICTURE_USER_VIEWPORT" val="{&quot;height&quot;:7665,&quot;width&quot;:10410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KSO_WM_UNIT_PLACING_PICTURE_USER_VIEWPORT" val="{&quot;height&quot;:1879.5795275590551,&quot;width&quot;:3214.651968503937}"/>
</p:tagLst>
</file>

<file path=ppt/tags/tag42.xml><?xml version="1.0" encoding="utf-8"?>
<p:tagLst xmlns:p="http://schemas.openxmlformats.org/presentationml/2006/main">
  <p:tag name="KSO_WM_UNIT_PLACING_PICTURE_USER_VIEWPORT" val="{&quot;height&quot;:3110.428346456693,&quot;width&quot;:3102.314960629921}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KSO_WPP_MARK_KEY" val="fdfffe7f-acba-4048-9764-08ca80ce999c"/>
  <p:tag name="COMMONDATA" val="eyJjb3VudCI6MTMsImhkaWQiOiI0NjVmYjJlNjUwMGNjMTBiNmYyODNkNDE5ZmRiZDMxMCIsInVzZXJDb3VudCI6MTN9"/>
</p:tagLst>
</file>

<file path=ppt/tags/tag5.xml><?xml version="1.0" encoding="utf-8"?>
<p:tagLst xmlns:p="http://schemas.openxmlformats.org/presentationml/2006/main">
  <p:tag name="KSO_WM_UNIT_PLACING_PICTURE_USER_VIEWPORT" val="{&quot;height&quot;:1879.5795275590551,&quot;width&quot;:3214.651968503937}"/>
</p:tagLst>
</file>

<file path=ppt/tags/tag6.xml><?xml version="1.0" encoding="utf-8"?>
<p:tagLst xmlns:p="http://schemas.openxmlformats.org/presentationml/2006/main">
  <p:tag name="KSO_WM_UNIT_PLACING_PICTURE_USER_VIEWPORT" val="{&quot;height&quot;:3110.428346456693,&quot;width&quot;:3102.314960629921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KSO_WM_UNIT_TABLE_BEAUTIFY" val="smartTable{b5db6d34-19f5-4412-a5ec-e020d8fde0c9}"/>
  <p:tag name="TABLE_ENDDRAG_ORIGIN_RECT" val="382*414"/>
  <p:tag name="TABLE_ENDDRAG_RECT" val="52*94*382*414"/>
</p:tagLst>
</file>

<file path=ppt/tags/tag9.xml><?xml version="1.0" encoding="utf-8"?>
<p:tagLst xmlns:p="http://schemas.openxmlformats.org/presentationml/2006/main">
  <p:tag name="KSO_WM_UNIT_PLACING_PICTURE_USER_VIEWPORT" val="{&quot;height&quot;:1879.5795275590551,&quot;width&quot;:3214.651968503937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细等线简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细等线简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细等线简"/>
        <a:ea typeface=""/>
        <a:cs typeface=""/>
        <a:font script="Jpan" typeface="游ゴシック"/>
        <a:font script="Hang" typeface="맑은 고딕"/>
        <a:font script="Hans" typeface="汉仪细等线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细等线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细等线简"/>
        <a:ea typeface=""/>
        <a:cs typeface=""/>
        <a:font script="Jpan" typeface="ＭＳ Ｐゴシック"/>
        <a:font script="Hang" typeface="맑은 고딕"/>
        <a:font script="Hans" typeface="汉仪细等线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2899</Words>
  <Application>WPS 演示</Application>
  <PresentationFormat>宽屏</PresentationFormat>
  <Paragraphs>285</Paragraphs>
  <Slides>21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汉仪细等线简</vt:lpstr>
      <vt:lpstr>汉仪雅酷黑 65W</vt:lpstr>
      <vt:lpstr>黑体</vt:lpstr>
      <vt:lpstr>汉仪铁线黑-65简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LKK</dc:creator>
  <cp:lastModifiedBy>ziwen</cp:lastModifiedBy>
  <cp:revision>69</cp:revision>
  <dcterms:created xsi:type="dcterms:W3CDTF">2022-03-02T07:56:00Z</dcterms:created>
  <dcterms:modified xsi:type="dcterms:W3CDTF">2024-12-01T16:38:30Z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8A965FF5C03446A1831E1D9B28323881</vt:lpwstr>
  </property>
  <property fmtid="{D5CDD505-2E9C-101B-9397-08002B2CF9AE}" pid="3" name="KSOProductBuildVer">
    <vt:lpwstr>2052-11.1.0.12165</vt:lpwstr>
  </property>
  <property fmtid="{D5CDD505-2E9C-101B-9397-08002B2CF9AE}" pid="4" name="KSOTemplateUUID">
    <vt:lpwstr>v1.0_mb_bGAMCaLydiq7RO0rebvcVA==</vt:lpwstr>
  </property>
</Properties>
</file>